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34"/>
  </p:notesMasterIdLst>
  <p:handoutMasterIdLst>
    <p:handoutMasterId r:id="rId35"/>
  </p:handoutMasterIdLst>
  <p:sldIdLst>
    <p:sldId id="256" r:id="rId4"/>
    <p:sldId id="261" r:id="rId5"/>
    <p:sldId id="264" r:id="rId6"/>
    <p:sldId id="299" r:id="rId7"/>
    <p:sldId id="366" r:id="rId8"/>
    <p:sldId id="367" r:id="rId9"/>
    <p:sldId id="368" r:id="rId10"/>
    <p:sldId id="300" r:id="rId11"/>
    <p:sldId id="369" r:id="rId12"/>
    <p:sldId id="370" r:id="rId13"/>
    <p:sldId id="304" r:id="rId14"/>
    <p:sldId id="371" r:id="rId15"/>
    <p:sldId id="372" r:id="rId16"/>
    <p:sldId id="302" r:id="rId17"/>
    <p:sldId id="373" r:id="rId18"/>
    <p:sldId id="301" r:id="rId19"/>
    <p:sldId id="374" r:id="rId20"/>
    <p:sldId id="338" r:id="rId21"/>
    <p:sldId id="320" r:id="rId22"/>
    <p:sldId id="321" r:id="rId23"/>
    <p:sldId id="339" r:id="rId24"/>
    <p:sldId id="309" r:id="rId25"/>
    <p:sldId id="378" r:id="rId26"/>
    <p:sldId id="313" r:id="rId27"/>
    <p:sldId id="375" r:id="rId28"/>
    <p:sldId id="376" r:id="rId29"/>
    <p:sldId id="311" r:id="rId30"/>
    <p:sldId id="334" r:id="rId31"/>
    <p:sldId id="335" r:id="rId32"/>
    <p:sldId id="377" r:id="rId33"/>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47">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FF8F8"/>
    <a:srgbClr val="179A9D"/>
    <a:srgbClr val="38D4CD"/>
    <a:srgbClr val="16B7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986"/>
    <p:restoredTop sz="94410" autoAdjust="0"/>
  </p:normalViewPr>
  <p:slideViewPr>
    <p:cSldViewPr>
      <p:cViewPr varScale="1">
        <p:scale>
          <a:sx n="142" d="100"/>
          <a:sy n="142" d="100"/>
        </p:scale>
        <p:origin x="392" y="168"/>
      </p:cViewPr>
      <p:guideLst>
        <p:guide orient="horz" pos="1847"/>
        <p:guide pos="2880"/>
      </p:guideLst>
    </p:cSldViewPr>
  </p:slideViewPr>
  <p:notesTextViewPr>
    <p:cViewPr>
      <p:scale>
        <a:sx n="1" d="1"/>
        <a:sy n="1" d="1"/>
      </p:scale>
      <p:origin x="0" y="0"/>
    </p:cViewPr>
  </p:notesTextViewPr>
  <p:notesViewPr>
    <p:cSldViewPr showGuides="1">
      <p:cViewPr varScale="1">
        <p:scale>
          <a:sx n="83" d="100"/>
          <a:sy n="83" d="100"/>
        </p:scale>
        <p:origin x="474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bleStyles" Target="tableStyles.xml"/><Relationship Id="rId21" Type="http://schemas.openxmlformats.org/officeDocument/2006/relationships/slide" Target="slides/slide18.xml"/><Relationship Id="rId34"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handoutMaster" Target="handoutMasters/handoutMaster1.xml"/><Relationship Id="rId8" Type="http://schemas.openxmlformats.org/officeDocument/2006/relationships/slide" Target="slides/slide5.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63067592-1177-4A8F-8559-88EAFFFB7C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a:extLst>
              <a:ext uri="{FF2B5EF4-FFF2-40B4-BE49-F238E27FC236}">
                <a16:creationId xmlns:a16="http://schemas.microsoft.com/office/drawing/2014/main" id="{3C2CF451-70E9-424F-9484-D9CA0DA36A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90F118-FDC5-4298-8605-509719EC5E22}" type="datetimeFigureOut">
              <a:rPr lang="ko-KR" altLang="en-US" smtClean="0"/>
              <a:t>2020. 7. 17.</a:t>
            </a:fld>
            <a:endParaRPr lang="ko-KR" altLang="en-US"/>
          </a:p>
        </p:txBody>
      </p:sp>
      <p:sp>
        <p:nvSpPr>
          <p:cNvPr id="4" name="바닥글 개체 틀 3">
            <a:extLst>
              <a:ext uri="{FF2B5EF4-FFF2-40B4-BE49-F238E27FC236}">
                <a16:creationId xmlns:a16="http://schemas.microsoft.com/office/drawing/2014/main" id="{52C3267D-5B5A-47A4-8D84-21A44F0D7B5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a:extLst>
              <a:ext uri="{FF2B5EF4-FFF2-40B4-BE49-F238E27FC236}">
                <a16:creationId xmlns:a16="http://schemas.microsoft.com/office/drawing/2014/main" id="{2F7C5F71-15FE-429B-AF61-61945D4F240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543CB6F-C11B-40A1-AA17-5337F931B3E0}" type="slidenum">
              <a:rPr lang="ko-KR" altLang="en-US" smtClean="0"/>
              <a:t>‹#›</a:t>
            </a:fld>
            <a:endParaRPr lang="ko-KR" altLang="en-US"/>
          </a:p>
        </p:txBody>
      </p:sp>
    </p:spTree>
    <p:extLst>
      <p:ext uri="{BB962C8B-B14F-4D97-AF65-F5344CB8AC3E}">
        <p14:creationId xmlns:p14="http://schemas.microsoft.com/office/powerpoint/2010/main" val="5073250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8BDEB5-11C8-4FFD-966B-93DB62A96F3D}" type="datetimeFigureOut">
              <a:rPr lang="ko-KR" altLang="en-US" smtClean="0"/>
              <a:t>2020. 7. 17.</a:t>
            </a:fld>
            <a:endParaRPr lang="ko-KR"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262991A-D88A-415F-AA3F-DF12C52C61BF}" type="slidenum">
              <a:rPr lang="ko-KR" altLang="en-US" smtClean="0"/>
              <a:t>‹#›</a:t>
            </a:fld>
            <a:endParaRPr lang="ko-KR" altLang="en-US"/>
          </a:p>
        </p:txBody>
      </p:sp>
    </p:spTree>
    <p:extLst>
      <p:ext uri="{BB962C8B-B14F-4D97-AF65-F5344CB8AC3E}">
        <p14:creationId xmlns:p14="http://schemas.microsoft.com/office/powerpoint/2010/main" val="360806841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4262991A-D88A-415F-AA3F-DF12C52C61BF}" type="slidenum">
              <a:rPr lang="ko-KR" altLang="en-US" smtClean="0"/>
              <a:t>2</a:t>
            </a:fld>
            <a:endParaRPr lang="ko-KR" altLang="en-US"/>
          </a:p>
        </p:txBody>
      </p:sp>
    </p:spTree>
    <p:extLst>
      <p:ext uri="{BB962C8B-B14F-4D97-AF65-F5344CB8AC3E}">
        <p14:creationId xmlns:p14="http://schemas.microsoft.com/office/powerpoint/2010/main" val="11085860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409188" y="339502"/>
            <a:ext cx="4450844" cy="1152128"/>
          </a:xfrm>
          <a:prstGeom prst="rect">
            <a:avLst/>
          </a:prstGeom>
        </p:spPr>
        <p:txBody>
          <a:bodyPr anchor="ctr"/>
          <a:lstStyle>
            <a:lvl1pPr marL="0" indent="0" algn="l">
              <a:lnSpc>
                <a:spcPct val="100000"/>
              </a:lnSpc>
              <a:buNone/>
              <a:defRPr sz="3600" b="1" baseline="0">
                <a:solidFill>
                  <a:schemeClr val="bg1"/>
                </a:solidFill>
                <a:latin typeface="+mj-lt"/>
                <a:cs typeface="Arial" pitchFamily="34" charset="0"/>
              </a:defRPr>
            </a:lvl1pPr>
          </a:lstStyle>
          <a:p>
            <a:r>
              <a:rPr lang="en-US" altLang="ko-KR" dirty="0">
                <a:ea typeface="맑은 고딕" pitchFamily="50" charset="-127"/>
              </a:rPr>
              <a:t>FREE PPT TEMPLATES</a:t>
            </a:r>
            <a:endParaRPr lang="en-US" altLang="ko-KR" dirty="0"/>
          </a:p>
        </p:txBody>
      </p:sp>
      <p:sp>
        <p:nvSpPr>
          <p:cNvPr id="11" name="Text Placeholder 9"/>
          <p:cNvSpPr>
            <a:spLocks noGrp="1"/>
          </p:cNvSpPr>
          <p:nvPr>
            <p:ph type="body" sz="quarter" idx="11" hasCustomPrompt="1"/>
          </p:nvPr>
        </p:nvSpPr>
        <p:spPr>
          <a:xfrm>
            <a:off x="409188" y="1563638"/>
            <a:ext cx="4450844" cy="576064"/>
          </a:xfrm>
          <a:prstGeom prst="rect">
            <a:avLst/>
          </a:prstGeom>
        </p:spPr>
        <p:txBody>
          <a:bodyPr anchor="ctr"/>
          <a:lstStyle>
            <a:lvl1pPr marL="0" indent="0" algn="l">
              <a:lnSpc>
                <a:spcPct val="100000"/>
              </a:lnSpc>
              <a:buNone/>
              <a:defRPr sz="1200" b="0" baseline="0">
                <a:solidFill>
                  <a:schemeClr val="bg1"/>
                </a:solidFill>
                <a:latin typeface="+mn-lt"/>
                <a:cs typeface="Arial" pitchFamily="34" charset="0"/>
              </a:defRPr>
            </a:lvl1pPr>
          </a:lstStyle>
          <a:p>
            <a:pPr>
              <a:spcBef>
                <a:spcPts val="0"/>
              </a:spcBef>
              <a:defRPr/>
            </a:pPr>
            <a:r>
              <a:rPr lang="en-US" altLang="ko-KR" b="1" dirty="0"/>
              <a:t>INSERT THE TITLE </a:t>
            </a:r>
          </a:p>
          <a:p>
            <a:pPr>
              <a:spcBef>
                <a:spcPts val="0"/>
              </a:spcBef>
              <a:defRPr/>
            </a:pPr>
            <a:r>
              <a:rPr lang="en-US" altLang="ko-KR" b="1" dirty="0"/>
              <a:t>OF YOUR PRESENTATION HERE</a:t>
            </a:r>
            <a:endParaRPr lang="en-US" altLang="ko-KR" dirty="0"/>
          </a:p>
        </p:txBody>
      </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1115616" y="0"/>
            <a:ext cx="2808312"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628954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accent3"/>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accent3"/>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2" hasCustomPrompt="1"/>
          </p:nvPr>
        </p:nvSpPr>
        <p:spPr>
          <a:xfrm>
            <a:off x="0" y="1275606"/>
            <a:ext cx="9144000" cy="2592288"/>
          </a:xfrm>
          <a:prstGeom prst="rect">
            <a:avLst/>
          </a:prstGeom>
          <a:solidFill>
            <a:schemeClr val="bg1">
              <a:lumMod val="95000"/>
            </a:schemeClr>
          </a:solidFill>
        </p:spPr>
        <p:txBody>
          <a:bodyPr lIns="900000" anchor="ctr"/>
          <a:lstStyle>
            <a:lvl1pPr marL="0" indent="0" algn="l">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2755454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1453549" y="501168"/>
            <a:ext cx="4176000" cy="4176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Frame 5"/>
          <p:cNvSpPr/>
          <p:nvPr userDrawn="1"/>
        </p:nvSpPr>
        <p:spPr>
          <a:xfrm rot="2700000">
            <a:off x="1947315" y="994934"/>
            <a:ext cx="3188468" cy="3188468"/>
          </a:xfrm>
          <a:prstGeom prst="frame">
            <a:avLst>
              <a:gd name="adj1" fmla="val 180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9" name="Chevron 8"/>
          <p:cNvSpPr/>
          <p:nvPr userDrawn="1"/>
        </p:nvSpPr>
        <p:spPr>
          <a:xfrm rot="10800000">
            <a:off x="906447" y="1455157"/>
            <a:ext cx="1432854" cy="2268009"/>
          </a:xfrm>
          <a:prstGeom prst="chevron">
            <a:avLst>
              <a:gd name="adj" fmla="val 8089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Tree>
    <p:extLst>
      <p:ext uri="{BB962C8B-B14F-4D97-AF65-F5344CB8AC3E}">
        <p14:creationId xmlns:p14="http://schemas.microsoft.com/office/powerpoint/2010/main" val="13905189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0"/>
            <a:ext cx="4835732" cy="3867894"/>
          </a:xfrm>
          <a:custGeom>
            <a:avLst/>
            <a:gdLst>
              <a:gd name="connsiteX0" fmla="*/ 0 w 4788024"/>
              <a:gd name="connsiteY0" fmla="*/ 0 h 3867894"/>
              <a:gd name="connsiteX1" fmla="*/ 4788024 w 4788024"/>
              <a:gd name="connsiteY1" fmla="*/ 0 h 3867894"/>
              <a:gd name="connsiteX2" fmla="*/ 4788024 w 4788024"/>
              <a:gd name="connsiteY2" fmla="*/ 3867894 h 3867894"/>
              <a:gd name="connsiteX3" fmla="*/ 0 w 4788024"/>
              <a:gd name="connsiteY3" fmla="*/ 3867894 h 3867894"/>
              <a:gd name="connsiteX4" fmla="*/ 0 w 4788024"/>
              <a:gd name="connsiteY4" fmla="*/ 0 h 3867894"/>
              <a:gd name="connsiteX0" fmla="*/ 0 w 4788024"/>
              <a:gd name="connsiteY0" fmla="*/ 0 h 3867894"/>
              <a:gd name="connsiteX1" fmla="*/ 4788024 w 4788024"/>
              <a:gd name="connsiteY1" fmla="*/ 0 h 3867894"/>
              <a:gd name="connsiteX2" fmla="*/ 0 w 4788024"/>
              <a:gd name="connsiteY2" fmla="*/ 3867894 h 3867894"/>
              <a:gd name="connsiteX3" fmla="*/ 0 w 4788024"/>
              <a:gd name="connsiteY3" fmla="*/ 0 h 3867894"/>
              <a:gd name="connsiteX0" fmla="*/ 0 w 4835732"/>
              <a:gd name="connsiteY0" fmla="*/ 0 h 3867894"/>
              <a:gd name="connsiteX1" fmla="*/ 4835732 w 4835732"/>
              <a:gd name="connsiteY1" fmla="*/ 0 h 3867894"/>
              <a:gd name="connsiteX2" fmla="*/ 0 w 4835732"/>
              <a:gd name="connsiteY2" fmla="*/ 3867894 h 3867894"/>
              <a:gd name="connsiteX3" fmla="*/ 0 w 4835732"/>
              <a:gd name="connsiteY3" fmla="*/ 0 h 3867894"/>
            </a:gdLst>
            <a:ahLst/>
            <a:cxnLst>
              <a:cxn ang="0">
                <a:pos x="connsiteX0" y="connsiteY0"/>
              </a:cxn>
              <a:cxn ang="0">
                <a:pos x="connsiteX1" y="connsiteY1"/>
              </a:cxn>
              <a:cxn ang="0">
                <a:pos x="connsiteX2" y="connsiteY2"/>
              </a:cxn>
              <a:cxn ang="0">
                <a:pos x="connsiteX3" y="connsiteY3"/>
              </a:cxn>
            </a:cxnLst>
            <a:rect l="l" t="t" r="r" b="b"/>
            <a:pathLst>
              <a:path w="4835732" h="3867894">
                <a:moveTo>
                  <a:pt x="0" y="0"/>
                </a:moveTo>
                <a:lnTo>
                  <a:pt x="4835732" y="0"/>
                </a:lnTo>
                <a:lnTo>
                  <a:pt x="0" y="3867894"/>
                </a:lnTo>
                <a:lnTo>
                  <a:pt x="0" y="0"/>
                </a:ln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4268065" y="1243801"/>
            <a:ext cx="4875935" cy="3899699"/>
          </a:xfrm>
          <a:custGeom>
            <a:avLst/>
            <a:gdLst>
              <a:gd name="connsiteX0" fmla="*/ 0 w 4860032"/>
              <a:gd name="connsiteY0" fmla="*/ 0 h 3867894"/>
              <a:gd name="connsiteX1" fmla="*/ 4860032 w 4860032"/>
              <a:gd name="connsiteY1" fmla="*/ 0 h 3867894"/>
              <a:gd name="connsiteX2" fmla="*/ 4860032 w 4860032"/>
              <a:gd name="connsiteY2" fmla="*/ 3867894 h 3867894"/>
              <a:gd name="connsiteX3" fmla="*/ 0 w 4860032"/>
              <a:gd name="connsiteY3" fmla="*/ 3867894 h 3867894"/>
              <a:gd name="connsiteX4" fmla="*/ 0 w 4860032"/>
              <a:gd name="connsiteY4" fmla="*/ 0 h 3867894"/>
              <a:gd name="connsiteX0" fmla="*/ 0 w 4860032"/>
              <a:gd name="connsiteY0" fmla="*/ 3867894 h 3867894"/>
              <a:gd name="connsiteX1" fmla="*/ 4860032 w 4860032"/>
              <a:gd name="connsiteY1" fmla="*/ 0 h 3867894"/>
              <a:gd name="connsiteX2" fmla="*/ 4860032 w 4860032"/>
              <a:gd name="connsiteY2" fmla="*/ 3867894 h 3867894"/>
              <a:gd name="connsiteX3" fmla="*/ 0 w 4860032"/>
              <a:gd name="connsiteY3" fmla="*/ 3867894 h 3867894"/>
              <a:gd name="connsiteX0" fmla="*/ 0 w 4875935"/>
              <a:gd name="connsiteY0" fmla="*/ 3899699 h 3899699"/>
              <a:gd name="connsiteX1" fmla="*/ 4875935 w 4875935"/>
              <a:gd name="connsiteY1" fmla="*/ 0 h 3899699"/>
              <a:gd name="connsiteX2" fmla="*/ 4860032 w 4875935"/>
              <a:gd name="connsiteY2" fmla="*/ 3899699 h 3899699"/>
              <a:gd name="connsiteX3" fmla="*/ 0 w 4875935"/>
              <a:gd name="connsiteY3" fmla="*/ 3899699 h 3899699"/>
              <a:gd name="connsiteX0" fmla="*/ 0 w 4875935"/>
              <a:gd name="connsiteY0" fmla="*/ 3899699 h 3899699"/>
              <a:gd name="connsiteX1" fmla="*/ 4875935 w 4875935"/>
              <a:gd name="connsiteY1" fmla="*/ 0 h 3899699"/>
              <a:gd name="connsiteX2" fmla="*/ 4866610 w 4875935"/>
              <a:gd name="connsiteY2" fmla="*/ 3899699 h 3899699"/>
              <a:gd name="connsiteX3" fmla="*/ 0 w 4875935"/>
              <a:gd name="connsiteY3" fmla="*/ 3899699 h 3899699"/>
            </a:gdLst>
            <a:ahLst/>
            <a:cxnLst>
              <a:cxn ang="0">
                <a:pos x="connsiteX0" y="connsiteY0"/>
              </a:cxn>
              <a:cxn ang="0">
                <a:pos x="connsiteX1" y="connsiteY1"/>
              </a:cxn>
              <a:cxn ang="0">
                <a:pos x="connsiteX2" y="connsiteY2"/>
              </a:cxn>
              <a:cxn ang="0">
                <a:pos x="connsiteX3" y="connsiteY3"/>
              </a:cxn>
            </a:cxnLst>
            <a:rect l="l" t="t" r="r" b="b"/>
            <a:pathLst>
              <a:path w="4875935" h="3899699">
                <a:moveTo>
                  <a:pt x="0" y="3899699"/>
                </a:moveTo>
                <a:lnTo>
                  <a:pt x="4875935" y="0"/>
                </a:lnTo>
                <a:cubicBezTo>
                  <a:pt x="4872827" y="1299900"/>
                  <a:pt x="4869718" y="2599799"/>
                  <a:pt x="4866610" y="3899699"/>
                </a:cubicBezTo>
                <a:lnTo>
                  <a:pt x="0" y="3899699"/>
                </a:ln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8852516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Picture Placeholder 2"/>
          <p:cNvSpPr>
            <a:spLocks noGrp="1"/>
          </p:cNvSpPr>
          <p:nvPr>
            <p:ph type="pic" idx="13" hasCustomPrompt="1"/>
          </p:nvPr>
        </p:nvSpPr>
        <p:spPr>
          <a:xfrm>
            <a:off x="295997" y="1611681"/>
            <a:ext cx="2791434" cy="191108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4" hasCustomPrompt="1"/>
          </p:nvPr>
        </p:nvSpPr>
        <p:spPr>
          <a:xfrm>
            <a:off x="6058920" y="1611681"/>
            <a:ext cx="2791434" cy="191108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pic>
        <p:nvPicPr>
          <p:cNvPr id="11267" name="Picture 3" descr="D:\Fullppt\005-PNG이미지\모니터.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054287" y="1489421"/>
            <a:ext cx="3035425" cy="30265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2" hasCustomPrompt="1"/>
          </p:nvPr>
        </p:nvSpPr>
        <p:spPr>
          <a:xfrm>
            <a:off x="3161556" y="1603730"/>
            <a:ext cx="2793972" cy="191108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162783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accent3"/>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accent3"/>
                </a:solidFill>
                <a:latin typeface="+mn-lt"/>
                <a:cs typeface="Arial" pitchFamily="34" charset="0"/>
              </a:defRPr>
            </a:lvl1pPr>
          </a:lstStyle>
          <a:p>
            <a:pPr lvl="0"/>
            <a:r>
              <a:rPr lang="en-US" altLang="ko-KR" dirty="0"/>
              <a:t>Insert the title of your subtitle Here</a:t>
            </a:r>
          </a:p>
        </p:txBody>
      </p:sp>
      <p:pic>
        <p:nvPicPr>
          <p:cNvPr id="1026" name="Picture 2" descr="D:\Fullppt\005-PNG이미지\노트북.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403648" y="2790894"/>
            <a:ext cx="3816424" cy="1941096"/>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2" hasCustomPrompt="1"/>
          </p:nvPr>
        </p:nvSpPr>
        <p:spPr>
          <a:xfrm>
            <a:off x="2462033" y="3061529"/>
            <a:ext cx="1783531" cy="130822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0089023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2" hasCustomPrompt="1"/>
          </p:nvPr>
        </p:nvSpPr>
        <p:spPr>
          <a:xfrm>
            <a:off x="3042661" y="499869"/>
            <a:ext cx="2520000" cy="252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p:cNvSpPr>
            <a:spLocks noGrp="1"/>
          </p:cNvSpPr>
          <p:nvPr>
            <p:ph type="pic" idx="13" hasCustomPrompt="1"/>
          </p:nvPr>
        </p:nvSpPr>
        <p:spPr>
          <a:xfrm>
            <a:off x="3897690" y="3020149"/>
            <a:ext cx="1664971" cy="166497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4" hasCustomPrompt="1"/>
          </p:nvPr>
        </p:nvSpPr>
        <p:spPr>
          <a:xfrm>
            <a:off x="5564210" y="1354898"/>
            <a:ext cx="1664971" cy="166497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158122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accent3"/>
                </a:solidFill>
                <a:latin typeface="+mj-lt"/>
                <a:cs typeface="Arial" pitchFamily="34" charset="0"/>
              </a:defRPr>
            </a:lvl1pPr>
          </a:lstStyle>
          <a:p>
            <a:pPr lvl="0"/>
            <a:r>
              <a:rPr lang="en-US" altLang="ko-KR" dirty="0"/>
              <a:t>ICON SETS LAYOUT</a:t>
            </a:r>
          </a:p>
        </p:txBody>
      </p:sp>
      <p:sp>
        <p:nvSpPr>
          <p:cNvPr id="11" name="Rounded Rectangle 10"/>
          <p:cNvSpPr/>
          <p:nvPr userDrawn="1"/>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ounded Rectangle 16"/>
          <p:cNvSpPr/>
          <p:nvPr userDrawn="1"/>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8" name="Half Frame 17"/>
          <p:cNvSpPr/>
          <p:nvPr userDrawn="1"/>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7381822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ection Brea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4139952" y="2571750"/>
            <a:ext cx="5004048" cy="576064"/>
          </a:xfrm>
          <a:prstGeom prst="rect">
            <a:avLst/>
          </a:prstGeom>
        </p:spPr>
        <p:txBody>
          <a:bodyPr anchor="ctr"/>
          <a:lstStyle>
            <a:lvl1pPr marL="0" indent="0" algn="l">
              <a:buNone/>
              <a:defRPr sz="3600" b="1" baseline="0">
                <a:solidFill>
                  <a:schemeClr val="accent3"/>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139952" y="3147814"/>
            <a:ext cx="5004048" cy="288032"/>
          </a:xfrm>
          <a:prstGeom prst="rect">
            <a:avLst/>
          </a:prstGeom>
        </p:spPr>
        <p:txBody>
          <a:bodyPr anchor="ctr"/>
          <a:lstStyle>
            <a:lvl1pPr marL="0" indent="0" algn="l">
              <a:buNone/>
              <a:defRPr sz="1400" b="0" baseline="0">
                <a:solidFill>
                  <a:schemeClr val="accent3"/>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0537789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4139952" y="2571750"/>
            <a:ext cx="5004048" cy="576064"/>
          </a:xfrm>
          <a:prstGeom prst="rect">
            <a:avLst/>
          </a:prstGeom>
        </p:spPr>
        <p:txBody>
          <a:bodyPr anchor="ctr"/>
          <a:lstStyle>
            <a:lvl1pPr marL="0" indent="0" algn="l">
              <a:buNone/>
              <a:defRPr sz="3600" b="1" baseline="0">
                <a:solidFill>
                  <a:schemeClr val="accent3"/>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139952" y="3147814"/>
            <a:ext cx="5004048" cy="288032"/>
          </a:xfrm>
          <a:prstGeom prst="rect">
            <a:avLst/>
          </a:prstGeom>
        </p:spPr>
        <p:txBody>
          <a:bodyPr anchor="ctr"/>
          <a:lstStyle>
            <a:lvl1pPr marL="0" indent="0" algn="l">
              <a:buNone/>
              <a:defRPr sz="1400" b="0" baseline="0">
                <a:solidFill>
                  <a:schemeClr val="accent3"/>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738235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124462"/>
            <a:ext cx="9144000" cy="576063"/>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2700526"/>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922477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12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12904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627784" y="2115319"/>
            <a:ext cx="3888432"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Welcome!!</a:t>
            </a:r>
          </a:p>
        </p:txBody>
      </p:sp>
      <p:sp>
        <p:nvSpPr>
          <p:cNvPr id="4" name="Text Placeholder 9"/>
          <p:cNvSpPr>
            <a:spLocks noGrp="1"/>
          </p:cNvSpPr>
          <p:nvPr>
            <p:ph type="body" sz="quarter" idx="11" hasCustomPrompt="1"/>
          </p:nvPr>
        </p:nvSpPr>
        <p:spPr>
          <a:xfrm>
            <a:off x="2627784" y="2700526"/>
            <a:ext cx="3888136"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181001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accent3"/>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3"/>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547222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763688" y="123478"/>
            <a:ext cx="7380312" cy="576064"/>
          </a:xfrm>
          <a:prstGeom prst="rect">
            <a:avLst/>
          </a:prstGeom>
        </p:spPr>
        <p:txBody>
          <a:bodyPr anchor="ctr"/>
          <a:lstStyle>
            <a:lvl1pPr marL="0" indent="0" algn="l">
              <a:buNone/>
              <a:defRPr sz="3600" b="0" baseline="0">
                <a:solidFill>
                  <a:schemeClr val="accent3"/>
                </a:solidFill>
                <a:latin typeface="+mj-lt"/>
                <a:cs typeface="Arial" pitchFamily="34" charset="0"/>
              </a:defRPr>
            </a:lvl1pPr>
          </a:lstStyle>
          <a:p>
            <a:pPr lvl="0"/>
            <a:r>
              <a:rPr lang="en-US" altLang="ko-KR" dirty="0"/>
              <a:t>BASIC LAYOUT</a:t>
            </a:r>
          </a:p>
        </p:txBody>
      </p:sp>
      <p:sp>
        <p:nvSpPr>
          <p:cNvPr id="2" name="TextBox 1">
            <a:extLst>
              <a:ext uri="{FF2B5EF4-FFF2-40B4-BE49-F238E27FC236}">
                <a16:creationId xmlns:a16="http://schemas.microsoft.com/office/drawing/2014/main" id="{C248EF1D-55ED-0448-A759-6478005F9D79}"/>
              </a:ext>
            </a:extLst>
          </p:cNvPr>
          <p:cNvSpPr txBox="1"/>
          <p:nvPr userDrawn="1"/>
        </p:nvSpPr>
        <p:spPr>
          <a:xfrm>
            <a:off x="8388424" y="4659982"/>
            <a:ext cx="576064" cy="369332"/>
          </a:xfrm>
          <a:prstGeom prst="rect">
            <a:avLst/>
          </a:prstGeom>
          <a:noFill/>
        </p:spPr>
        <p:txBody>
          <a:bodyPr wrap="square" rtlCol="0">
            <a:spAutoFit/>
          </a:bodyPr>
          <a:lstStyle/>
          <a:p>
            <a:fld id="{D2113A13-0096-2046-9C0F-B7CFBD5EBBAE}" type="slidenum">
              <a:rPr lang="en-US" smtClean="0">
                <a:solidFill>
                  <a:schemeClr val="accent3"/>
                </a:solidFill>
              </a:rPr>
              <a:t>‹#›</a:t>
            </a:fld>
            <a:endParaRPr lang="en-US" dirty="0">
              <a:solidFill>
                <a:schemeClr val="accent3"/>
              </a:solidFill>
            </a:endParaRPr>
          </a:p>
        </p:txBody>
      </p:sp>
    </p:spTree>
    <p:extLst>
      <p:ext uri="{BB962C8B-B14F-4D97-AF65-F5344CB8AC3E}">
        <p14:creationId xmlns:p14="http://schemas.microsoft.com/office/powerpoint/2010/main" val="4035151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accent3"/>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accent3"/>
                </a:solidFill>
                <a:latin typeface="+mn-lt"/>
                <a:cs typeface="Arial" pitchFamily="34" charset="0"/>
              </a:defRPr>
            </a:lvl1pPr>
          </a:lstStyle>
          <a:p>
            <a:pPr lvl="0"/>
            <a:r>
              <a:rPr lang="en-US" altLang="ko-KR" dirty="0"/>
              <a:t>Insert the title of your subtitle Here</a:t>
            </a:r>
          </a:p>
        </p:txBody>
      </p:sp>
      <p:sp>
        <p:nvSpPr>
          <p:cNvPr id="4" name="Picture Placeholder 2"/>
          <p:cNvSpPr>
            <a:spLocks noGrp="1"/>
          </p:cNvSpPr>
          <p:nvPr>
            <p:ph type="pic" idx="1" hasCustomPrompt="1"/>
          </p:nvPr>
        </p:nvSpPr>
        <p:spPr>
          <a:xfrm>
            <a:off x="739674" y="1395769"/>
            <a:ext cx="1728192" cy="18002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2" hasCustomPrompt="1"/>
          </p:nvPr>
        </p:nvSpPr>
        <p:spPr>
          <a:xfrm>
            <a:off x="2539874" y="1395769"/>
            <a:ext cx="1728192" cy="18002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4340074" y="1395769"/>
            <a:ext cx="1728192" cy="18002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15967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267494"/>
            <a:ext cx="2339752" cy="460851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4572000" y="267494"/>
            <a:ext cx="4248472" cy="460851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9399152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52" r:id="rId2"/>
    <p:sldLayoutId id="2147483662" r:id="rId3"/>
    <p:sldLayoutId id="2147483661" r:id="rId4"/>
    <p:sldLayoutId id="2147483660" r:id="rId5"/>
    <p:sldLayoutId id="2147483655" r:id="rId6"/>
    <p:sldLayoutId id="2147483663" r:id="rId7"/>
    <p:sldLayoutId id="2147483664" r:id="rId8"/>
    <p:sldLayoutId id="2147483666" r:id="rId9"/>
    <p:sldLayoutId id="2147483667" r:id="rId10"/>
    <p:sldLayoutId id="2147483668" r:id="rId11"/>
    <p:sldLayoutId id="2147483665" r:id="rId12"/>
    <p:sldLayoutId id="2147483669" r:id="rId13"/>
    <p:sldLayoutId id="2147483670" r:id="rId14"/>
    <p:sldLayoutId id="2147483656" r:id="rId15"/>
    <p:sldLayoutId id="2147483671" r:id="rId16"/>
  </p:sldLayoutIdLst>
  <p:hf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hf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09188" y="339502"/>
            <a:ext cx="8483292" cy="1152128"/>
          </a:xfrm>
        </p:spPr>
        <p:txBody>
          <a:bodyPr/>
          <a:lstStyle/>
          <a:p>
            <a:r>
              <a:rPr lang="en-US" altLang="ko-KR" dirty="0" err="1">
                <a:solidFill>
                  <a:schemeClr val="tx2">
                    <a:lumMod val="75000"/>
                  </a:schemeClr>
                </a:solidFill>
                <a:ea typeface="맑은 고딕" pitchFamily="50" charset="-127"/>
              </a:rPr>
              <a:t>data_tructures</a:t>
            </a:r>
            <a:r>
              <a:rPr lang="en-US" altLang="ko-KR" dirty="0">
                <a:solidFill>
                  <a:schemeClr val="tx2">
                    <a:lumMod val="75000"/>
                  </a:schemeClr>
                </a:solidFill>
                <a:ea typeface="맑은 고딕" pitchFamily="50" charset="-127"/>
              </a:rPr>
              <a:t>(&amp;algorithms, lecture03)</a:t>
            </a:r>
            <a:endParaRPr lang="en-US" altLang="ko-KR" dirty="0">
              <a:solidFill>
                <a:schemeClr val="tx2">
                  <a:lumMod val="75000"/>
                </a:schemeClr>
              </a:solidFill>
            </a:endParaRPr>
          </a:p>
        </p:txBody>
      </p:sp>
      <p:sp>
        <p:nvSpPr>
          <p:cNvPr id="4" name="Text Placeholder 3"/>
          <p:cNvSpPr>
            <a:spLocks noGrp="1"/>
          </p:cNvSpPr>
          <p:nvPr>
            <p:ph type="body" sz="quarter" idx="11"/>
          </p:nvPr>
        </p:nvSpPr>
        <p:spPr/>
        <p:txBody>
          <a:bodyPr/>
          <a:lstStyle/>
          <a:p>
            <a:pPr>
              <a:spcBef>
                <a:spcPts val="0"/>
              </a:spcBef>
              <a:defRPr/>
            </a:pPr>
            <a:r>
              <a:rPr lang="en-US" altLang="ko-KR" b="1" dirty="0">
                <a:solidFill>
                  <a:schemeClr val="tx2">
                    <a:lumMod val="75000"/>
                  </a:schemeClr>
                </a:solidFill>
              </a:rPr>
              <a:t>Doan </a:t>
            </a:r>
            <a:r>
              <a:rPr lang="en-US" altLang="ko-KR" b="1" dirty="0" err="1">
                <a:solidFill>
                  <a:schemeClr val="tx2">
                    <a:lumMod val="75000"/>
                  </a:schemeClr>
                </a:solidFill>
              </a:rPr>
              <a:t>Trung</a:t>
            </a:r>
            <a:r>
              <a:rPr lang="en-US" altLang="ko-KR" b="1" dirty="0">
                <a:solidFill>
                  <a:schemeClr val="tx2">
                    <a:lumMod val="75000"/>
                  </a:schemeClr>
                </a:solidFill>
              </a:rPr>
              <a:t> Tung, PhD – University of Greenwich (Vietnam)</a:t>
            </a:r>
            <a:endParaRPr lang="en-US" altLang="ko-KR" dirty="0">
              <a:solidFill>
                <a:schemeClr val="tx2">
                  <a:lumMod val="75000"/>
                </a:schemeClr>
              </a:solidFill>
            </a:endParaRPr>
          </a:p>
        </p:txBody>
      </p:sp>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113D72-F462-B64A-A80A-C6C9B33796A3}"/>
              </a:ext>
            </a:extLst>
          </p:cNvPr>
          <p:cNvSpPr>
            <a:spLocks noGrp="1"/>
          </p:cNvSpPr>
          <p:nvPr>
            <p:ph type="body" sz="quarter" idx="10"/>
          </p:nvPr>
        </p:nvSpPr>
        <p:spPr/>
        <p:txBody>
          <a:bodyPr/>
          <a:lstStyle/>
          <a:p>
            <a:r>
              <a:rPr lang="en-US" altLang="en-US" dirty="0"/>
              <a:t>Insertion sort</a:t>
            </a:r>
            <a:endParaRPr lang="en-US" dirty="0"/>
          </a:p>
        </p:txBody>
      </p:sp>
      <p:sp>
        <p:nvSpPr>
          <p:cNvPr id="6" name="Text Placeholder 5">
            <a:extLst>
              <a:ext uri="{FF2B5EF4-FFF2-40B4-BE49-F238E27FC236}">
                <a16:creationId xmlns:a16="http://schemas.microsoft.com/office/drawing/2014/main" id="{132050B4-F5B7-D643-8BE2-FEA4482CA07A}"/>
              </a:ext>
            </a:extLst>
          </p:cNvPr>
          <p:cNvSpPr>
            <a:spLocks noGrp="1"/>
          </p:cNvSpPr>
          <p:nvPr>
            <p:ph type="body" sz="quarter" idx="4294967295"/>
          </p:nvPr>
        </p:nvSpPr>
        <p:spPr>
          <a:xfrm>
            <a:off x="1763688" y="1059582"/>
            <a:ext cx="7272808" cy="3456384"/>
          </a:xfrm>
          <a:prstGeom prst="rect">
            <a:avLst/>
          </a:prstGeom>
        </p:spPr>
        <p:txBody>
          <a:bodyPr/>
          <a:lstStyle/>
          <a:p>
            <a:pPr algn="just" latinLnBrk="0" hangingPunct="0">
              <a:buClr>
                <a:schemeClr val="accent3"/>
              </a:buClr>
              <a:buFont typeface="Wingdings" pitchFamily="2" charset="2"/>
              <a:buChar char="v"/>
            </a:pPr>
            <a:r>
              <a:rPr lang="en-US" altLang="en-US" sz="2400" dirty="0"/>
              <a:t>Analysis</a:t>
            </a:r>
          </a:p>
          <a:p>
            <a:pPr lvl="1" algn="just" latinLnBrk="0" hangingPunct="0">
              <a:buClr>
                <a:schemeClr val="accent3"/>
              </a:buClr>
              <a:buFont typeface="Wingdings" pitchFamily="2" charset="2"/>
              <a:buChar char="v"/>
            </a:pPr>
            <a:r>
              <a:rPr lang="en-US" altLang="en-US" sz="2000" dirty="0"/>
              <a:t>Worst case</a:t>
            </a:r>
          </a:p>
          <a:p>
            <a:pPr lvl="2" algn="just" latinLnBrk="0" hangingPunct="0">
              <a:buClr>
                <a:schemeClr val="accent3"/>
              </a:buClr>
              <a:buFont typeface="Wingdings" pitchFamily="2" charset="2"/>
              <a:buChar char="v"/>
            </a:pPr>
            <a:r>
              <a:rPr lang="en-US" altLang="en-US" sz="1600" dirty="0"/>
              <a:t>n(n-1)/2 comparisons</a:t>
            </a:r>
          </a:p>
          <a:p>
            <a:pPr lvl="2" algn="just" latinLnBrk="0" hangingPunct="0">
              <a:buClr>
                <a:schemeClr val="accent3"/>
              </a:buClr>
              <a:buFont typeface="Wingdings" pitchFamily="2" charset="2"/>
              <a:buChar char="v"/>
            </a:pPr>
            <a:r>
              <a:rPr lang="en-US" altLang="en-US" sz="1600" dirty="0"/>
              <a:t>(n+1)(n-1)/2 exchanges</a:t>
            </a:r>
          </a:p>
          <a:p>
            <a:pPr lvl="2" algn="just" latinLnBrk="0" hangingPunct="0">
              <a:buClr>
                <a:schemeClr val="accent3"/>
              </a:buClr>
              <a:buFont typeface="Wingdings" pitchFamily="2" charset="2"/>
              <a:buChar char="v"/>
            </a:pPr>
            <a:r>
              <a:rPr lang="en-US" altLang="en-US" sz="1600" dirty="0"/>
              <a:t>=&gt; O(n</a:t>
            </a:r>
            <a:r>
              <a:rPr lang="en-US" altLang="en-US" sz="1600" baseline="30000" dirty="0"/>
              <a:t>2</a:t>
            </a:r>
            <a:r>
              <a:rPr lang="en-US" altLang="en-US" sz="1600" dirty="0"/>
              <a:t>)</a:t>
            </a:r>
          </a:p>
          <a:p>
            <a:pPr lvl="1" algn="just" latinLnBrk="0" hangingPunct="0">
              <a:buClr>
                <a:schemeClr val="accent3"/>
              </a:buClr>
              <a:buFont typeface="Wingdings" pitchFamily="2" charset="2"/>
              <a:buChar char="v"/>
            </a:pPr>
            <a:r>
              <a:rPr lang="en-US" altLang="en-US" sz="2000" dirty="0"/>
              <a:t>Best case</a:t>
            </a:r>
          </a:p>
          <a:p>
            <a:pPr lvl="2" algn="just" latinLnBrk="0" hangingPunct="0">
              <a:buClr>
                <a:schemeClr val="accent3"/>
              </a:buClr>
              <a:buFont typeface="Wingdings" pitchFamily="2" charset="2"/>
              <a:buChar char="v"/>
            </a:pPr>
            <a:r>
              <a:rPr lang="en-US" altLang="en-US" sz="1600" dirty="0"/>
              <a:t>n-1 comparisons</a:t>
            </a:r>
          </a:p>
          <a:p>
            <a:pPr lvl="2" algn="just" latinLnBrk="0" hangingPunct="0">
              <a:buClr>
                <a:schemeClr val="accent3"/>
              </a:buClr>
              <a:buFont typeface="Wingdings" pitchFamily="2" charset="2"/>
              <a:buChar char="v"/>
            </a:pPr>
            <a:r>
              <a:rPr lang="en-US" altLang="en-US" sz="1600" dirty="0"/>
              <a:t>n exchanges</a:t>
            </a:r>
          </a:p>
          <a:p>
            <a:pPr lvl="2" algn="just" latinLnBrk="0" hangingPunct="0">
              <a:buClr>
                <a:schemeClr val="accent3"/>
              </a:buClr>
              <a:buFont typeface="Wingdings" pitchFamily="2" charset="2"/>
              <a:buChar char="v"/>
            </a:pPr>
            <a:r>
              <a:rPr lang="en-US" altLang="en-US" sz="1600" dirty="0"/>
              <a:t>=&gt; O(n)</a:t>
            </a:r>
          </a:p>
          <a:p>
            <a:pPr algn="just" latinLnBrk="0" hangingPunct="0">
              <a:buClr>
                <a:schemeClr val="accent3"/>
              </a:buClr>
              <a:buFont typeface="Wingdings" pitchFamily="2" charset="2"/>
              <a:buChar char="v"/>
            </a:pPr>
            <a:endParaRPr lang="en-US" altLang="en-US" sz="2400" dirty="0"/>
          </a:p>
        </p:txBody>
      </p:sp>
      <p:pic>
        <p:nvPicPr>
          <p:cNvPr id="7" name="Picture 6">
            <a:extLst>
              <a:ext uri="{FF2B5EF4-FFF2-40B4-BE49-F238E27FC236}">
                <a16:creationId xmlns:a16="http://schemas.microsoft.com/office/drawing/2014/main" id="{A214E434-2214-DC4C-9E19-1C2BC16D1C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8064" y="1419622"/>
            <a:ext cx="3806586" cy="2016224"/>
          </a:xfrm>
          <a:prstGeom prst="rect">
            <a:avLst/>
          </a:prstGeom>
          <a:ln>
            <a:solidFill>
              <a:srgbClr val="0070C0"/>
            </a:solidFill>
          </a:ln>
        </p:spPr>
      </p:pic>
    </p:spTree>
    <p:extLst>
      <p:ext uri="{BB962C8B-B14F-4D97-AF65-F5344CB8AC3E}">
        <p14:creationId xmlns:p14="http://schemas.microsoft.com/office/powerpoint/2010/main" val="3557486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113D72-F462-B64A-A80A-C6C9B33796A3}"/>
              </a:ext>
            </a:extLst>
          </p:cNvPr>
          <p:cNvSpPr>
            <a:spLocks noGrp="1"/>
          </p:cNvSpPr>
          <p:nvPr>
            <p:ph type="body" sz="quarter" idx="10"/>
          </p:nvPr>
        </p:nvSpPr>
        <p:spPr/>
        <p:txBody>
          <a:bodyPr>
            <a:normAutofit fontScale="92500" lnSpcReduction="10000"/>
          </a:bodyPr>
          <a:lstStyle/>
          <a:p>
            <a:r>
              <a:rPr lang="en-US" altLang="en-US" dirty="0"/>
              <a:t>Selection sort</a:t>
            </a:r>
            <a:endParaRPr lang="en-US" dirty="0"/>
          </a:p>
        </p:txBody>
      </p:sp>
      <p:sp>
        <p:nvSpPr>
          <p:cNvPr id="6" name="Text Placeholder 5">
            <a:extLst>
              <a:ext uri="{FF2B5EF4-FFF2-40B4-BE49-F238E27FC236}">
                <a16:creationId xmlns:a16="http://schemas.microsoft.com/office/drawing/2014/main" id="{132050B4-F5B7-D643-8BE2-FEA4482CA07A}"/>
              </a:ext>
            </a:extLst>
          </p:cNvPr>
          <p:cNvSpPr>
            <a:spLocks noGrp="1"/>
          </p:cNvSpPr>
          <p:nvPr>
            <p:ph type="body" sz="quarter" idx="4294967295"/>
          </p:nvPr>
        </p:nvSpPr>
        <p:spPr>
          <a:xfrm>
            <a:off x="1763688" y="1059582"/>
            <a:ext cx="7200800" cy="3960440"/>
          </a:xfrm>
          <a:prstGeom prst="rect">
            <a:avLst/>
          </a:prstGeom>
        </p:spPr>
        <p:txBody>
          <a:bodyPr/>
          <a:lstStyle/>
          <a:p>
            <a:pPr algn="just" latinLnBrk="0" hangingPunct="0">
              <a:buClr>
                <a:schemeClr val="accent3"/>
              </a:buClr>
              <a:buFont typeface="Wingdings" pitchFamily="2" charset="2"/>
              <a:buChar char="v"/>
            </a:pPr>
            <a:r>
              <a:rPr lang="en-US" sz="2400" u="sng" dirty="0"/>
              <a:t>Key idea</a:t>
            </a:r>
            <a:r>
              <a:rPr lang="en-US" sz="2400" dirty="0"/>
              <a:t>: Select the smallest element to put in the 1</a:t>
            </a:r>
            <a:r>
              <a:rPr lang="en-US" sz="2400" baseline="30000" dirty="0"/>
              <a:t>st</a:t>
            </a:r>
            <a:r>
              <a:rPr lang="en-US" sz="2400" dirty="0"/>
              <a:t> position, the 2</a:t>
            </a:r>
            <a:r>
              <a:rPr lang="en-US" sz="2400" baseline="30000" dirty="0"/>
              <a:t>nd</a:t>
            </a:r>
            <a:r>
              <a:rPr lang="en-US" sz="2400" dirty="0"/>
              <a:t> smallest element to put in the 2</a:t>
            </a:r>
            <a:r>
              <a:rPr lang="en-US" sz="2400" baseline="30000" dirty="0"/>
              <a:t>nd</a:t>
            </a:r>
            <a:r>
              <a:rPr lang="en-US" sz="2400" dirty="0"/>
              <a:t> position and so on.</a:t>
            </a:r>
            <a:endParaRPr lang="en-US" sz="1600" dirty="0"/>
          </a:p>
        </p:txBody>
      </p:sp>
      <p:pic>
        <p:nvPicPr>
          <p:cNvPr id="7" name="Picture 6">
            <a:extLst>
              <a:ext uri="{FF2B5EF4-FFF2-40B4-BE49-F238E27FC236}">
                <a16:creationId xmlns:a16="http://schemas.microsoft.com/office/drawing/2014/main" id="{30B9C40E-4599-B849-B6E3-2399DC70E1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9832" y="2355726"/>
            <a:ext cx="4685928" cy="2298336"/>
          </a:xfrm>
          <a:prstGeom prst="rect">
            <a:avLst/>
          </a:prstGeom>
        </p:spPr>
      </p:pic>
    </p:spTree>
    <p:extLst>
      <p:ext uri="{BB962C8B-B14F-4D97-AF65-F5344CB8AC3E}">
        <p14:creationId xmlns:p14="http://schemas.microsoft.com/office/powerpoint/2010/main" val="4289807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113D72-F462-B64A-A80A-C6C9B33796A3}"/>
              </a:ext>
            </a:extLst>
          </p:cNvPr>
          <p:cNvSpPr>
            <a:spLocks noGrp="1"/>
          </p:cNvSpPr>
          <p:nvPr>
            <p:ph type="body" sz="quarter" idx="10"/>
          </p:nvPr>
        </p:nvSpPr>
        <p:spPr/>
        <p:txBody>
          <a:bodyPr>
            <a:normAutofit fontScale="92500" lnSpcReduction="10000"/>
          </a:bodyPr>
          <a:lstStyle/>
          <a:p>
            <a:r>
              <a:rPr lang="en-US" altLang="en-US" dirty="0"/>
              <a:t>Selection sort</a:t>
            </a:r>
            <a:endParaRPr lang="en-US" dirty="0"/>
          </a:p>
        </p:txBody>
      </p:sp>
      <p:sp>
        <p:nvSpPr>
          <p:cNvPr id="6" name="Text Placeholder 5">
            <a:extLst>
              <a:ext uri="{FF2B5EF4-FFF2-40B4-BE49-F238E27FC236}">
                <a16:creationId xmlns:a16="http://schemas.microsoft.com/office/drawing/2014/main" id="{132050B4-F5B7-D643-8BE2-FEA4482CA07A}"/>
              </a:ext>
            </a:extLst>
          </p:cNvPr>
          <p:cNvSpPr>
            <a:spLocks noGrp="1"/>
          </p:cNvSpPr>
          <p:nvPr>
            <p:ph type="body" sz="quarter" idx="4294967295"/>
          </p:nvPr>
        </p:nvSpPr>
        <p:spPr>
          <a:xfrm>
            <a:off x="1763688" y="1059582"/>
            <a:ext cx="7200800" cy="3960440"/>
          </a:xfrm>
          <a:prstGeom prst="rect">
            <a:avLst/>
          </a:prstGeom>
        </p:spPr>
        <p:txBody>
          <a:bodyPr/>
          <a:lstStyle/>
          <a:p>
            <a:pPr algn="just" latinLnBrk="0" hangingPunct="0">
              <a:buClr>
                <a:schemeClr val="accent3"/>
              </a:buClr>
              <a:buFont typeface="Wingdings" pitchFamily="2" charset="2"/>
              <a:buChar char="v"/>
            </a:pPr>
            <a:r>
              <a:rPr lang="en-US" sz="2400" dirty="0"/>
              <a:t>Selection sort implementation</a:t>
            </a:r>
            <a:endParaRPr lang="en-US" sz="1600" dirty="0"/>
          </a:p>
        </p:txBody>
      </p:sp>
      <p:pic>
        <p:nvPicPr>
          <p:cNvPr id="8" name="Picture 7">
            <a:extLst>
              <a:ext uri="{FF2B5EF4-FFF2-40B4-BE49-F238E27FC236}">
                <a16:creationId xmlns:a16="http://schemas.microsoft.com/office/drawing/2014/main" id="{A1F8448C-51B7-9A45-85F9-40A919439D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1635646"/>
            <a:ext cx="5787752" cy="3268084"/>
          </a:xfrm>
          <a:prstGeom prst="rect">
            <a:avLst/>
          </a:prstGeom>
          <a:ln>
            <a:solidFill>
              <a:srgbClr val="0070C0"/>
            </a:solidFill>
          </a:ln>
        </p:spPr>
      </p:pic>
    </p:spTree>
    <p:extLst>
      <p:ext uri="{BB962C8B-B14F-4D97-AF65-F5344CB8AC3E}">
        <p14:creationId xmlns:p14="http://schemas.microsoft.com/office/powerpoint/2010/main" val="2426145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113D72-F462-B64A-A80A-C6C9B33796A3}"/>
              </a:ext>
            </a:extLst>
          </p:cNvPr>
          <p:cNvSpPr>
            <a:spLocks noGrp="1"/>
          </p:cNvSpPr>
          <p:nvPr>
            <p:ph type="body" sz="quarter" idx="10"/>
          </p:nvPr>
        </p:nvSpPr>
        <p:spPr/>
        <p:txBody>
          <a:bodyPr>
            <a:normAutofit fontScale="92500" lnSpcReduction="10000"/>
          </a:bodyPr>
          <a:lstStyle/>
          <a:p>
            <a:r>
              <a:rPr lang="en-US" altLang="en-US" dirty="0"/>
              <a:t>Selection sort</a:t>
            </a:r>
            <a:endParaRPr lang="en-US" dirty="0"/>
          </a:p>
        </p:txBody>
      </p:sp>
      <p:sp>
        <p:nvSpPr>
          <p:cNvPr id="6" name="Text Placeholder 5">
            <a:extLst>
              <a:ext uri="{FF2B5EF4-FFF2-40B4-BE49-F238E27FC236}">
                <a16:creationId xmlns:a16="http://schemas.microsoft.com/office/drawing/2014/main" id="{132050B4-F5B7-D643-8BE2-FEA4482CA07A}"/>
              </a:ext>
            </a:extLst>
          </p:cNvPr>
          <p:cNvSpPr>
            <a:spLocks noGrp="1"/>
          </p:cNvSpPr>
          <p:nvPr>
            <p:ph type="body" sz="quarter" idx="4294967295"/>
          </p:nvPr>
        </p:nvSpPr>
        <p:spPr>
          <a:xfrm>
            <a:off x="1763688" y="1059582"/>
            <a:ext cx="7200800" cy="3960440"/>
          </a:xfrm>
          <a:prstGeom prst="rect">
            <a:avLst/>
          </a:prstGeom>
        </p:spPr>
        <p:txBody>
          <a:bodyPr/>
          <a:lstStyle/>
          <a:p>
            <a:pPr algn="just" latinLnBrk="0" hangingPunct="0">
              <a:buClr>
                <a:schemeClr val="accent3"/>
              </a:buClr>
              <a:buFont typeface="Wingdings" pitchFamily="2" charset="2"/>
              <a:buChar char="v"/>
            </a:pPr>
            <a:r>
              <a:rPr lang="en-US" sz="2400" dirty="0"/>
              <a:t>Analysis</a:t>
            </a:r>
          </a:p>
          <a:p>
            <a:pPr lvl="1" algn="just" latinLnBrk="0" hangingPunct="0">
              <a:buClr>
                <a:schemeClr val="accent3"/>
              </a:buClr>
              <a:buFont typeface="Wingdings" pitchFamily="2" charset="2"/>
              <a:buChar char="v"/>
            </a:pPr>
            <a:r>
              <a:rPr lang="en-US" sz="2000" dirty="0"/>
              <a:t>Worst case</a:t>
            </a:r>
          </a:p>
          <a:p>
            <a:pPr lvl="2" algn="just" latinLnBrk="0" hangingPunct="0">
              <a:buClr>
                <a:schemeClr val="accent3"/>
              </a:buClr>
              <a:buFont typeface="Wingdings" pitchFamily="2" charset="2"/>
              <a:buChar char="v"/>
            </a:pPr>
            <a:r>
              <a:rPr lang="en-US" sz="1600" dirty="0"/>
              <a:t>n(n-1)/2 comparisons</a:t>
            </a:r>
          </a:p>
          <a:p>
            <a:pPr lvl="2" algn="just" latinLnBrk="0" hangingPunct="0">
              <a:buClr>
                <a:schemeClr val="accent3"/>
              </a:buClr>
              <a:buFont typeface="Wingdings" pitchFamily="2" charset="2"/>
              <a:buChar char="v"/>
            </a:pPr>
            <a:r>
              <a:rPr lang="en-US" sz="1600" dirty="0"/>
              <a:t>n-1 exchanges</a:t>
            </a:r>
          </a:p>
          <a:p>
            <a:pPr lvl="1" algn="just" latinLnBrk="0" hangingPunct="0">
              <a:buClr>
                <a:schemeClr val="accent3"/>
              </a:buClr>
              <a:buFont typeface="Wingdings" pitchFamily="2" charset="2"/>
              <a:buChar char="v"/>
            </a:pPr>
            <a:r>
              <a:rPr lang="en-US" sz="2000" dirty="0"/>
              <a:t>Best case</a:t>
            </a:r>
          </a:p>
          <a:p>
            <a:pPr lvl="2" algn="just" latinLnBrk="0" hangingPunct="0">
              <a:buClr>
                <a:schemeClr val="accent3"/>
              </a:buClr>
              <a:buFont typeface="Wingdings" pitchFamily="2" charset="2"/>
              <a:buChar char="v"/>
            </a:pPr>
            <a:r>
              <a:rPr lang="en-US" sz="1600" dirty="0"/>
              <a:t>n(n-1)/2 comparisons</a:t>
            </a:r>
          </a:p>
          <a:p>
            <a:pPr lvl="2" algn="just" latinLnBrk="0" hangingPunct="0">
              <a:buClr>
                <a:schemeClr val="accent3"/>
              </a:buClr>
              <a:buFont typeface="Wingdings" pitchFamily="2" charset="2"/>
              <a:buChar char="v"/>
            </a:pPr>
            <a:r>
              <a:rPr lang="en-US" sz="1600" dirty="0"/>
              <a:t>0 exchanges</a:t>
            </a:r>
          </a:p>
          <a:p>
            <a:pPr lvl="2" algn="just" latinLnBrk="0" hangingPunct="0">
              <a:buClr>
                <a:schemeClr val="accent3"/>
              </a:buClr>
              <a:buFont typeface="Wingdings" pitchFamily="2" charset="2"/>
              <a:buChar char="v"/>
            </a:pPr>
            <a:endParaRPr lang="en-US" sz="1600" dirty="0"/>
          </a:p>
          <a:p>
            <a:pPr lvl="1" algn="just" latinLnBrk="0" hangingPunct="0">
              <a:buClr>
                <a:schemeClr val="accent3"/>
              </a:buClr>
              <a:buFont typeface="Wingdings" pitchFamily="2" charset="2"/>
              <a:buChar char="v"/>
            </a:pPr>
            <a:r>
              <a:rPr lang="en-US" sz="2000" dirty="0"/>
              <a:t>In general: O(n</a:t>
            </a:r>
            <a:r>
              <a:rPr lang="en-US" sz="2000" baseline="30000" dirty="0"/>
              <a:t>2</a:t>
            </a:r>
            <a:r>
              <a:rPr lang="en-US" sz="2000" dirty="0"/>
              <a:t>)</a:t>
            </a:r>
          </a:p>
        </p:txBody>
      </p:sp>
      <p:pic>
        <p:nvPicPr>
          <p:cNvPr id="8" name="Picture 7">
            <a:extLst>
              <a:ext uri="{FF2B5EF4-FFF2-40B4-BE49-F238E27FC236}">
                <a16:creationId xmlns:a16="http://schemas.microsoft.com/office/drawing/2014/main" id="{A1F8448C-51B7-9A45-85F9-40A919439D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9620" y="1635646"/>
            <a:ext cx="3874868" cy="2187964"/>
          </a:xfrm>
          <a:prstGeom prst="rect">
            <a:avLst/>
          </a:prstGeom>
          <a:ln>
            <a:solidFill>
              <a:srgbClr val="0070C0"/>
            </a:solidFill>
          </a:ln>
        </p:spPr>
      </p:pic>
      <p:cxnSp>
        <p:nvCxnSpPr>
          <p:cNvPr id="3" name="Straight Arrow Connector 2">
            <a:extLst>
              <a:ext uri="{FF2B5EF4-FFF2-40B4-BE49-F238E27FC236}">
                <a16:creationId xmlns:a16="http://schemas.microsoft.com/office/drawing/2014/main" id="{66FE3E54-69DA-DD4B-A91A-79FB5FEFD9CC}"/>
              </a:ext>
            </a:extLst>
          </p:cNvPr>
          <p:cNvCxnSpPr>
            <a:cxnSpLocks/>
          </p:cNvCxnSpPr>
          <p:nvPr/>
        </p:nvCxnSpPr>
        <p:spPr>
          <a:xfrm>
            <a:off x="4932040" y="1995686"/>
            <a:ext cx="2232248" cy="936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0CB2D39-8F96-0E4E-8BBA-B05FDD707AEA}"/>
              </a:ext>
            </a:extLst>
          </p:cNvPr>
          <p:cNvCxnSpPr>
            <a:cxnSpLocks/>
          </p:cNvCxnSpPr>
          <p:nvPr/>
        </p:nvCxnSpPr>
        <p:spPr>
          <a:xfrm>
            <a:off x="4355976" y="2355726"/>
            <a:ext cx="2952328" cy="10441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4289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113D72-F462-B64A-A80A-C6C9B33796A3}"/>
              </a:ext>
            </a:extLst>
          </p:cNvPr>
          <p:cNvSpPr>
            <a:spLocks noGrp="1"/>
          </p:cNvSpPr>
          <p:nvPr>
            <p:ph type="body" sz="quarter" idx="10"/>
          </p:nvPr>
        </p:nvSpPr>
        <p:spPr/>
        <p:txBody>
          <a:bodyPr>
            <a:normAutofit fontScale="85000" lnSpcReduction="10000"/>
          </a:bodyPr>
          <a:lstStyle/>
          <a:p>
            <a:r>
              <a:rPr lang="en-US" altLang="en-US" dirty="0"/>
              <a:t>Comparing Elementary Sort Algorithms</a:t>
            </a:r>
            <a:endParaRPr lang="en-US" dirty="0"/>
          </a:p>
        </p:txBody>
      </p:sp>
      <p:graphicFrame>
        <p:nvGraphicFramePr>
          <p:cNvPr id="2" name="Table 1">
            <a:extLst>
              <a:ext uri="{FF2B5EF4-FFF2-40B4-BE49-F238E27FC236}">
                <a16:creationId xmlns:a16="http://schemas.microsoft.com/office/drawing/2014/main" id="{761064F9-7418-0142-B0B2-C480010F7BDE}"/>
              </a:ext>
            </a:extLst>
          </p:cNvPr>
          <p:cNvGraphicFramePr>
            <a:graphicFrameLocks noGrp="1"/>
          </p:cNvGraphicFramePr>
          <p:nvPr>
            <p:extLst>
              <p:ext uri="{D42A27DB-BD31-4B8C-83A1-F6EECF244321}">
                <p14:modId xmlns:p14="http://schemas.microsoft.com/office/powerpoint/2010/main" val="3226834828"/>
              </p:ext>
            </p:extLst>
          </p:nvPr>
        </p:nvGraphicFramePr>
        <p:xfrm>
          <a:off x="1619672" y="1635646"/>
          <a:ext cx="7056784" cy="2225040"/>
        </p:xfrm>
        <a:graphic>
          <a:graphicData uri="http://schemas.openxmlformats.org/drawingml/2006/table">
            <a:tbl>
              <a:tblPr firstRow="1" bandRow="1">
                <a:tableStyleId>{5C22544A-7EE6-4342-B048-85BDC9FD1C3A}</a:tableStyleId>
              </a:tblPr>
              <a:tblGrid>
                <a:gridCol w="2016224">
                  <a:extLst>
                    <a:ext uri="{9D8B030D-6E8A-4147-A177-3AD203B41FA5}">
                      <a16:colId xmlns:a16="http://schemas.microsoft.com/office/drawing/2014/main" val="3255414752"/>
                    </a:ext>
                  </a:extLst>
                </a:gridCol>
                <a:gridCol w="864096">
                  <a:extLst>
                    <a:ext uri="{9D8B030D-6E8A-4147-A177-3AD203B41FA5}">
                      <a16:colId xmlns:a16="http://schemas.microsoft.com/office/drawing/2014/main" val="3912233454"/>
                    </a:ext>
                  </a:extLst>
                </a:gridCol>
                <a:gridCol w="792088">
                  <a:extLst>
                    <a:ext uri="{9D8B030D-6E8A-4147-A177-3AD203B41FA5}">
                      <a16:colId xmlns:a16="http://schemas.microsoft.com/office/drawing/2014/main" val="2824604112"/>
                    </a:ext>
                  </a:extLst>
                </a:gridCol>
                <a:gridCol w="738082">
                  <a:extLst>
                    <a:ext uri="{9D8B030D-6E8A-4147-A177-3AD203B41FA5}">
                      <a16:colId xmlns:a16="http://schemas.microsoft.com/office/drawing/2014/main" val="2395872996"/>
                    </a:ext>
                  </a:extLst>
                </a:gridCol>
                <a:gridCol w="694418">
                  <a:extLst>
                    <a:ext uri="{9D8B030D-6E8A-4147-A177-3AD203B41FA5}">
                      <a16:colId xmlns:a16="http://schemas.microsoft.com/office/drawing/2014/main" val="1147246877"/>
                    </a:ext>
                  </a:extLst>
                </a:gridCol>
                <a:gridCol w="975938">
                  <a:extLst>
                    <a:ext uri="{9D8B030D-6E8A-4147-A177-3AD203B41FA5}">
                      <a16:colId xmlns:a16="http://schemas.microsoft.com/office/drawing/2014/main" val="1892294286"/>
                    </a:ext>
                  </a:extLst>
                </a:gridCol>
                <a:gridCol w="975938">
                  <a:extLst>
                    <a:ext uri="{9D8B030D-6E8A-4147-A177-3AD203B41FA5}">
                      <a16:colId xmlns:a16="http://schemas.microsoft.com/office/drawing/2014/main" val="878926210"/>
                    </a:ext>
                  </a:extLst>
                </a:gridCol>
              </a:tblGrid>
              <a:tr h="370840">
                <a:tc rowSpan="2">
                  <a:txBody>
                    <a:bodyPr/>
                    <a:lstStyle/>
                    <a:p>
                      <a:r>
                        <a:rPr lang="en-US" dirty="0">
                          <a:solidFill>
                            <a:schemeClr val="tx2">
                              <a:lumMod val="75000"/>
                            </a:schemeClr>
                          </a:solidFill>
                        </a:rPr>
                        <a:t>Algorithm</a:t>
                      </a:r>
                    </a:p>
                  </a:txBody>
                  <a:tcPr anchor="ctr"/>
                </a:tc>
                <a:tc gridSpan="2">
                  <a:txBody>
                    <a:bodyPr/>
                    <a:lstStyle/>
                    <a:p>
                      <a:r>
                        <a:rPr lang="en-US" dirty="0">
                          <a:solidFill>
                            <a:schemeClr val="tx2">
                              <a:lumMod val="75000"/>
                            </a:schemeClr>
                          </a:solidFill>
                        </a:rPr>
                        <a:t>Worst</a:t>
                      </a:r>
                    </a:p>
                  </a:txBody>
                  <a:tcPr/>
                </a:tc>
                <a:tc hMerge="1">
                  <a:txBody>
                    <a:bodyPr/>
                    <a:lstStyle/>
                    <a:p>
                      <a:endParaRPr lang="en-US"/>
                    </a:p>
                  </a:txBody>
                  <a:tcPr/>
                </a:tc>
                <a:tc gridSpan="2">
                  <a:txBody>
                    <a:bodyPr/>
                    <a:lstStyle/>
                    <a:p>
                      <a:r>
                        <a:rPr lang="en-US" dirty="0">
                          <a:solidFill>
                            <a:schemeClr val="tx2">
                              <a:lumMod val="75000"/>
                            </a:schemeClr>
                          </a:solidFill>
                        </a:rPr>
                        <a:t>Best</a:t>
                      </a:r>
                    </a:p>
                  </a:txBody>
                  <a:tcPr/>
                </a:tc>
                <a:tc hMerge="1">
                  <a:txBody>
                    <a:bodyPr/>
                    <a:lstStyle/>
                    <a:p>
                      <a:endParaRPr lang="en-US"/>
                    </a:p>
                  </a:txBody>
                  <a:tcPr/>
                </a:tc>
                <a:tc gridSpan="2">
                  <a:txBody>
                    <a:bodyPr/>
                    <a:lstStyle/>
                    <a:p>
                      <a:r>
                        <a:rPr lang="en-US" dirty="0">
                          <a:solidFill>
                            <a:schemeClr val="tx2">
                              <a:lumMod val="75000"/>
                            </a:schemeClr>
                          </a:solidFill>
                        </a:rPr>
                        <a:t>Average</a:t>
                      </a:r>
                    </a:p>
                  </a:txBody>
                  <a:tcPr/>
                </a:tc>
                <a:tc hMerge="1">
                  <a:txBody>
                    <a:bodyPr/>
                    <a:lstStyle/>
                    <a:p>
                      <a:endParaRPr lang="en-US"/>
                    </a:p>
                  </a:txBody>
                  <a:tcPr/>
                </a:tc>
                <a:extLst>
                  <a:ext uri="{0D108BD9-81ED-4DB2-BD59-A6C34878D82A}">
                    <a16:rowId xmlns:a16="http://schemas.microsoft.com/office/drawing/2014/main" val="1522978685"/>
                  </a:ext>
                </a:extLst>
              </a:tr>
              <a:tr h="370840">
                <a:tc vMerge="1">
                  <a:txBody>
                    <a:bodyPr/>
                    <a:lstStyle/>
                    <a:p>
                      <a:endParaRPr lang="en-US" dirty="0"/>
                    </a:p>
                  </a:txBody>
                  <a:tcPr/>
                </a:tc>
                <a:tc>
                  <a:txBody>
                    <a:bodyPr/>
                    <a:lstStyle/>
                    <a:p>
                      <a:r>
                        <a:rPr lang="en-US" sz="1400" dirty="0">
                          <a:solidFill>
                            <a:schemeClr val="tx2">
                              <a:lumMod val="75000"/>
                            </a:schemeClr>
                          </a:solidFill>
                        </a:rPr>
                        <a:t>Comp.</a:t>
                      </a:r>
                    </a:p>
                  </a:txBody>
                  <a:tcPr/>
                </a:tc>
                <a:tc>
                  <a:txBody>
                    <a:bodyPr/>
                    <a:lstStyle/>
                    <a:p>
                      <a:r>
                        <a:rPr lang="en-US" sz="1400" dirty="0">
                          <a:solidFill>
                            <a:schemeClr val="tx2">
                              <a:lumMod val="75000"/>
                            </a:schemeClr>
                          </a:solidFill>
                        </a:rPr>
                        <a:t>Exch.</a:t>
                      </a:r>
                    </a:p>
                  </a:txBody>
                  <a:tcPr/>
                </a:tc>
                <a:tc>
                  <a:txBody>
                    <a:bodyPr/>
                    <a:lstStyle/>
                    <a:p>
                      <a:r>
                        <a:rPr lang="en-US" sz="1400" dirty="0">
                          <a:solidFill>
                            <a:schemeClr val="tx2">
                              <a:lumMod val="75000"/>
                            </a:schemeClr>
                          </a:solidFill>
                        </a:rPr>
                        <a:t>Comp.</a:t>
                      </a:r>
                    </a:p>
                  </a:txBody>
                  <a:tcPr/>
                </a:tc>
                <a:tc>
                  <a:txBody>
                    <a:bodyPr/>
                    <a:lstStyle/>
                    <a:p>
                      <a:r>
                        <a:rPr lang="en-US" sz="1400" dirty="0">
                          <a:solidFill>
                            <a:schemeClr val="tx2">
                              <a:lumMod val="75000"/>
                            </a:schemeClr>
                          </a:solidFill>
                        </a:rPr>
                        <a:t>Exch.</a:t>
                      </a:r>
                    </a:p>
                  </a:txBody>
                  <a:tcPr/>
                </a:tc>
                <a:tc>
                  <a:txBody>
                    <a:bodyPr/>
                    <a:lstStyle/>
                    <a:p>
                      <a:r>
                        <a:rPr lang="en-US" sz="1400" dirty="0">
                          <a:solidFill>
                            <a:schemeClr val="tx2">
                              <a:lumMod val="75000"/>
                            </a:schemeClr>
                          </a:solidFill>
                        </a:rPr>
                        <a:t>Comp.</a:t>
                      </a:r>
                    </a:p>
                  </a:txBody>
                  <a:tcPr/>
                </a:tc>
                <a:tc>
                  <a:txBody>
                    <a:bodyPr/>
                    <a:lstStyle/>
                    <a:p>
                      <a:r>
                        <a:rPr lang="en-US" sz="1400" dirty="0">
                          <a:solidFill>
                            <a:schemeClr val="tx2">
                              <a:lumMod val="75000"/>
                            </a:schemeClr>
                          </a:solidFill>
                        </a:rPr>
                        <a:t>Exch.</a:t>
                      </a:r>
                    </a:p>
                  </a:txBody>
                  <a:tcPr/>
                </a:tc>
                <a:extLst>
                  <a:ext uri="{0D108BD9-81ED-4DB2-BD59-A6C34878D82A}">
                    <a16:rowId xmlns:a16="http://schemas.microsoft.com/office/drawing/2014/main" val="2889974342"/>
                  </a:ext>
                </a:extLst>
              </a:tr>
              <a:tr h="370840">
                <a:tc>
                  <a:txBody>
                    <a:bodyPr/>
                    <a:lstStyle/>
                    <a:p>
                      <a:r>
                        <a:rPr lang="en-US" dirty="0">
                          <a:solidFill>
                            <a:schemeClr val="tx2">
                              <a:lumMod val="75000"/>
                            </a:schemeClr>
                          </a:solidFill>
                        </a:rPr>
                        <a:t>Bubble</a:t>
                      </a:r>
                    </a:p>
                  </a:txBody>
                  <a:tcPr/>
                </a:tc>
                <a:tc>
                  <a:txBody>
                    <a:bodyPr/>
                    <a:lstStyle/>
                    <a:p>
                      <a:r>
                        <a:rPr lang="en-US" dirty="0">
                          <a:solidFill>
                            <a:schemeClr val="tx2">
                              <a:lumMod val="75000"/>
                            </a:schemeClr>
                          </a:solidFill>
                        </a:rPr>
                        <a:t>n</a:t>
                      </a:r>
                      <a:r>
                        <a:rPr lang="en-US" baseline="30000" dirty="0">
                          <a:solidFill>
                            <a:schemeClr val="tx2">
                              <a:lumMod val="75000"/>
                            </a:schemeClr>
                          </a:solidFill>
                        </a:rPr>
                        <a:t>2</a:t>
                      </a:r>
                      <a:r>
                        <a:rPr lang="en-US" dirty="0">
                          <a:solidFill>
                            <a:schemeClr val="tx2">
                              <a:lumMod val="75000"/>
                            </a:schemeClr>
                          </a:solidFill>
                        </a:rPr>
                        <a:t>/2</a:t>
                      </a:r>
                    </a:p>
                  </a:txBody>
                  <a:tcPr/>
                </a:tc>
                <a:tc>
                  <a:txBody>
                    <a:bodyPr/>
                    <a:lstStyle/>
                    <a:p>
                      <a:r>
                        <a:rPr lang="en-US" dirty="0">
                          <a:solidFill>
                            <a:schemeClr val="tx2">
                              <a:lumMod val="75000"/>
                            </a:schemeClr>
                          </a:solidFill>
                        </a:rPr>
                        <a:t>n</a:t>
                      </a:r>
                      <a:r>
                        <a:rPr lang="en-US" baseline="30000" dirty="0">
                          <a:solidFill>
                            <a:schemeClr val="tx2">
                              <a:lumMod val="75000"/>
                            </a:schemeClr>
                          </a:solidFill>
                        </a:rPr>
                        <a:t>2</a:t>
                      </a:r>
                      <a:r>
                        <a:rPr lang="en-US" dirty="0">
                          <a:solidFill>
                            <a:schemeClr val="tx2">
                              <a:lumMod val="75000"/>
                            </a:schemeClr>
                          </a:solidFill>
                        </a:rPr>
                        <a:t>/2</a:t>
                      </a:r>
                    </a:p>
                  </a:txBody>
                  <a:tcPr/>
                </a:tc>
                <a:tc>
                  <a:txBody>
                    <a:bodyPr/>
                    <a:lstStyle/>
                    <a:p>
                      <a:r>
                        <a:rPr lang="en-US" dirty="0">
                          <a:solidFill>
                            <a:schemeClr val="tx2">
                              <a:lumMod val="75000"/>
                            </a:schemeClr>
                          </a:solidFill>
                        </a:rPr>
                        <a:t>n</a:t>
                      </a:r>
                      <a:r>
                        <a:rPr lang="en-US" baseline="30000" dirty="0">
                          <a:solidFill>
                            <a:schemeClr val="tx2">
                              <a:lumMod val="75000"/>
                            </a:schemeClr>
                          </a:solidFill>
                        </a:rPr>
                        <a:t>2</a:t>
                      </a:r>
                      <a:r>
                        <a:rPr lang="en-US" dirty="0">
                          <a:solidFill>
                            <a:schemeClr val="tx2">
                              <a:lumMod val="75000"/>
                            </a:schemeClr>
                          </a:solidFill>
                        </a:rPr>
                        <a:t>/2</a:t>
                      </a:r>
                    </a:p>
                  </a:txBody>
                  <a:tcPr/>
                </a:tc>
                <a:tc>
                  <a:txBody>
                    <a:bodyPr/>
                    <a:lstStyle/>
                    <a:p>
                      <a:r>
                        <a:rPr lang="en-US" dirty="0">
                          <a:solidFill>
                            <a:schemeClr val="tx2">
                              <a:lumMod val="75000"/>
                            </a:schemeClr>
                          </a:solidFill>
                        </a:rPr>
                        <a:t>0</a:t>
                      </a:r>
                    </a:p>
                  </a:txBody>
                  <a:tcPr/>
                </a:tc>
                <a:tc>
                  <a:txBody>
                    <a:bodyPr/>
                    <a:lstStyle/>
                    <a:p>
                      <a:r>
                        <a:rPr lang="en-US" dirty="0">
                          <a:solidFill>
                            <a:schemeClr val="tx2">
                              <a:lumMod val="75000"/>
                            </a:schemeClr>
                          </a:solidFill>
                        </a:rPr>
                        <a:t>n</a:t>
                      </a:r>
                      <a:r>
                        <a:rPr lang="en-US" baseline="30000" dirty="0">
                          <a:solidFill>
                            <a:schemeClr val="tx2">
                              <a:lumMod val="75000"/>
                            </a:schemeClr>
                          </a:solidFill>
                        </a:rPr>
                        <a:t>2</a:t>
                      </a:r>
                      <a:r>
                        <a:rPr lang="en-US" dirty="0">
                          <a:solidFill>
                            <a:schemeClr val="tx2">
                              <a:lumMod val="75000"/>
                            </a:schemeClr>
                          </a:solidFill>
                        </a:rPr>
                        <a:t>/2</a:t>
                      </a:r>
                    </a:p>
                  </a:txBody>
                  <a:tcPr/>
                </a:tc>
                <a:tc>
                  <a:txBody>
                    <a:bodyPr/>
                    <a:lstStyle/>
                    <a:p>
                      <a:r>
                        <a:rPr lang="en-US" dirty="0">
                          <a:solidFill>
                            <a:schemeClr val="tx2">
                              <a:lumMod val="75000"/>
                            </a:schemeClr>
                          </a:solidFill>
                        </a:rPr>
                        <a:t>n</a:t>
                      </a:r>
                      <a:r>
                        <a:rPr lang="en-US" baseline="30000" dirty="0">
                          <a:solidFill>
                            <a:schemeClr val="tx2">
                              <a:lumMod val="75000"/>
                            </a:schemeClr>
                          </a:solidFill>
                        </a:rPr>
                        <a:t>2</a:t>
                      </a:r>
                      <a:r>
                        <a:rPr lang="en-US" dirty="0">
                          <a:solidFill>
                            <a:schemeClr val="tx2">
                              <a:lumMod val="75000"/>
                            </a:schemeClr>
                          </a:solidFill>
                        </a:rPr>
                        <a:t>/2</a:t>
                      </a:r>
                    </a:p>
                  </a:txBody>
                  <a:tcPr/>
                </a:tc>
                <a:extLst>
                  <a:ext uri="{0D108BD9-81ED-4DB2-BD59-A6C34878D82A}">
                    <a16:rowId xmlns:a16="http://schemas.microsoft.com/office/drawing/2014/main" val="2713841245"/>
                  </a:ext>
                </a:extLst>
              </a:tr>
              <a:tr h="370840">
                <a:tc>
                  <a:txBody>
                    <a:bodyPr/>
                    <a:lstStyle/>
                    <a:p>
                      <a:r>
                        <a:rPr lang="en-US" dirty="0">
                          <a:solidFill>
                            <a:schemeClr val="tx2">
                              <a:lumMod val="75000"/>
                            </a:schemeClr>
                          </a:solidFill>
                        </a:rPr>
                        <a:t>Optimized Bubble</a:t>
                      </a:r>
                    </a:p>
                  </a:txBody>
                  <a:tcPr/>
                </a:tc>
                <a:tc>
                  <a:txBody>
                    <a:bodyPr/>
                    <a:lstStyle/>
                    <a:p>
                      <a:r>
                        <a:rPr lang="en-US" dirty="0">
                          <a:solidFill>
                            <a:schemeClr val="tx2">
                              <a:lumMod val="75000"/>
                            </a:schemeClr>
                          </a:solidFill>
                        </a:rPr>
                        <a:t>n</a:t>
                      </a:r>
                      <a:r>
                        <a:rPr lang="en-US" baseline="30000" dirty="0">
                          <a:solidFill>
                            <a:schemeClr val="tx2">
                              <a:lumMod val="75000"/>
                            </a:schemeClr>
                          </a:solidFill>
                        </a:rPr>
                        <a:t>2</a:t>
                      </a:r>
                      <a:r>
                        <a:rPr lang="en-US" dirty="0">
                          <a:solidFill>
                            <a:schemeClr val="tx2">
                              <a:lumMod val="75000"/>
                            </a:schemeClr>
                          </a:solidFill>
                        </a:rPr>
                        <a:t>/2</a:t>
                      </a:r>
                    </a:p>
                  </a:txBody>
                  <a:tcPr/>
                </a:tc>
                <a:tc>
                  <a:txBody>
                    <a:bodyPr/>
                    <a:lstStyle/>
                    <a:p>
                      <a:r>
                        <a:rPr lang="en-US" dirty="0">
                          <a:solidFill>
                            <a:schemeClr val="tx2">
                              <a:lumMod val="75000"/>
                            </a:schemeClr>
                          </a:solidFill>
                        </a:rPr>
                        <a:t>n</a:t>
                      </a:r>
                      <a:r>
                        <a:rPr lang="en-US" baseline="30000" dirty="0">
                          <a:solidFill>
                            <a:schemeClr val="tx2">
                              <a:lumMod val="75000"/>
                            </a:schemeClr>
                          </a:solidFill>
                        </a:rPr>
                        <a:t>2</a:t>
                      </a:r>
                      <a:r>
                        <a:rPr lang="en-US" dirty="0">
                          <a:solidFill>
                            <a:schemeClr val="tx2">
                              <a:lumMod val="75000"/>
                            </a:schemeClr>
                          </a:solidFill>
                        </a:rPr>
                        <a:t>/2</a:t>
                      </a:r>
                    </a:p>
                  </a:txBody>
                  <a:tcPr/>
                </a:tc>
                <a:tc>
                  <a:txBody>
                    <a:bodyPr/>
                    <a:lstStyle/>
                    <a:p>
                      <a:r>
                        <a:rPr lang="en-US" dirty="0">
                          <a:solidFill>
                            <a:schemeClr val="tx2">
                              <a:lumMod val="75000"/>
                            </a:schemeClr>
                          </a:solidFill>
                        </a:rPr>
                        <a:t>n</a:t>
                      </a:r>
                    </a:p>
                  </a:txBody>
                  <a:tcPr/>
                </a:tc>
                <a:tc>
                  <a:txBody>
                    <a:bodyPr/>
                    <a:lstStyle/>
                    <a:p>
                      <a:r>
                        <a:rPr lang="en-US" dirty="0">
                          <a:solidFill>
                            <a:schemeClr val="tx2">
                              <a:lumMod val="75000"/>
                            </a:schemeClr>
                          </a:solidFill>
                        </a:rPr>
                        <a:t>0</a:t>
                      </a:r>
                    </a:p>
                  </a:txBody>
                  <a:tcPr/>
                </a:tc>
                <a:tc>
                  <a:txBody>
                    <a:bodyPr/>
                    <a:lstStyle/>
                    <a:p>
                      <a:r>
                        <a:rPr lang="en-US" dirty="0">
                          <a:solidFill>
                            <a:schemeClr val="tx2">
                              <a:lumMod val="75000"/>
                            </a:schemeClr>
                          </a:solidFill>
                        </a:rPr>
                        <a:t>?</a:t>
                      </a:r>
                    </a:p>
                  </a:txBody>
                  <a:tcPr/>
                </a:tc>
                <a:tc>
                  <a:txBody>
                    <a:bodyPr/>
                    <a:lstStyle/>
                    <a:p>
                      <a:r>
                        <a:rPr lang="en-US" dirty="0">
                          <a:solidFill>
                            <a:schemeClr val="tx2">
                              <a:lumMod val="75000"/>
                            </a:schemeClr>
                          </a:solidFill>
                        </a:rPr>
                        <a:t>?</a:t>
                      </a:r>
                    </a:p>
                  </a:txBody>
                  <a:tcPr/>
                </a:tc>
                <a:extLst>
                  <a:ext uri="{0D108BD9-81ED-4DB2-BD59-A6C34878D82A}">
                    <a16:rowId xmlns:a16="http://schemas.microsoft.com/office/drawing/2014/main" val="3191517507"/>
                  </a:ext>
                </a:extLst>
              </a:tr>
              <a:tr h="370840">
                <a:tc>
                  <a:txBody>
                    <a:bodyPr/>
                    <a:lstStyle/>
                    <a:p>
                      <a:r>
                        <a:rPr lang="en-US" dirty="0">
                          <a:solidFill>
                            <a:schemeClr val="tx2">
                              <a:lumMod val="75000"/>
                            </a:schemeClr>
                          </a:solidFill>
                        </a:rPr>
                        <a:t>Insertion</a:t>
                      </a:r>
                    </a:p>
                  </a:txBody>
                  <a:tcPr/>
                </a:tc>
                <a:tc>
                  <a:txBody>
                    <a:bodyPr/>
                    <a:lstStyle/>
                    <a:p>
                      <a:r>
                        <a:rPr lang="en-US" dirty="0">
                          <a:solidFill>
                            <a:schemeClr val="tx2">
                              <a:lumMod val="75000"/>
                            </a:schemeClr>
                          </a:solidFill>
                        </a:rPr>
                        <a:t>n</a:t>
                      </a:r>
                      <a:r>
                        <a:rPr lang="en-US" baseline="30000" dirty="0">
                          <a:solidFill>
                            <a:schemeClr val="tx2">
                              <a:lumMod val="75000"/>
                            </a:schemeClr>
                          </a:solidFill>
                        </a:rPr>
                        <a:t>2</a:t>
                      </a:r>
                      <a:r>
                        <a:rPr lang="en-US" dirty="0">
                          <a:solidFill>
                            <a:schemeClr val="tx2">
                              <a:lumMod val="75000"/>
                            </a:schemeClr>
                          </a:solidFill>
                        </a:rPr>
                        <a:t>/2</a:t>
                      </a:r>
                    </a:p>
                  </a:txBody>
                  <a:tcPr/>
                </a:tc>
                <a:tc>
                  <a:txBody>
                    <a:bodyPr/>
                    <a:lstStyle/>
                    <a:p>
                      <a:r>
                        <a:rPr lang="en-US" dirty="0">
                          <a:solidFill>
                            <a:schemeClr val="tx2">
                              <a:lumMod val="75000"/>
                            </a:schemeClr>
                          </a:solidFill>
                        </a:rPr>
                        <a:t>n</a:t>
                      </a:r>
                      <a:r>
                        <a:rPr lang="en-US" baseline="30000" dirty="0">
                          <a:solidFill>
                            <a:schemeClr val="tx2">
                              <a:lumMod val="75000"/>
                            </a:schemeClr>
                          </a:solidFill>
                        </a:rPr>
                        <a:t>2</a:t>
                      </a:r>
                      <a:r>
                        <a:rPr lang="en-US" dirty="0">
                          <a:solidFill>
                            <a:schemeClr val="tx2">
                              <a:lumMod val="75000"/>
                            </a:schemeClr>
                          </a:solidFill>
                        </a:rPr>
                        <a:t>/2</a:t>
                      </a:r>
                    </a:p>
                  </a:txBody>
                  <a:tcPr/>
                </a:tc>
                <a:tc>
                  <a:txBody>
                    <a:bodyPr/>
                    <a:lstStyle/>
                    <a:p>
                      <a:r>
                        <a:rPr lang="en-US" dirty="0">
                          <a:solidFill>
                            <a:schemeClr val="tx2">
                              <a:lumMod val="75000"/>
                            </a:schemeClr>
                          </a:solidFill>
                        </a:rPr>
                        <a:t>n</a:t>
                      </a:r>
                    </a:p>
                  </a:txBody>
                  <a:tcPr/>
                </a:tc>
                <a:tc>
                  <a:txBody>
                    <a:bodyPr/>
                    <a:lstStyle/>
                    <a:p>
                      <a:r>
                        <a:rPr lang="en-US" dirty="0">
                          <a:solidFill>
                            <a:schemeClr val="tx2">
                              <a:lumMod val="75000"/>
                            </a:schemeClr>
                          </a:solidFill>
                        </a:rPr>
                        <a:t>n</a:t>
                      </a:r>
                    </a:p>
                  </a:txBody>
                  <a:tcPr/>
                </a:tc>
                <a:tc>
                  <a:txBody>
                    <a:bodyPr/>
                    <a:lstStyle/>
                    <a:p>
                      <a:r>
                        <a:rPr lang="en-US" dirty="0">
                          <a:solidFill>
                            <a:schemeClr val="tx2">
                              <a:lumMod val="75000"/>
                            </a:schemeClr>
                          </a:solidFill>
                        </a:rPr>
                        <a:t>n</a:t>
                      </a:r>
                      <a:r>
                        <a:rPr lang="en-US" baseline="30000" dirty="0">
                          <a:solidFill>
                            <a:schemeClr val="tx2">
                              <a:lumMod val="75000"/>
                            </a:schemeClr>
                          </a:solidFill>
                        </a:rPr>
                        <a:t>2</a:t>
                      </a:r>
                      <a:r>
                        <a:rPr lang="en-US" dirty="0">
                          <a:solidFill>
                            <a:schemeClr val="tx2">
                              <a:lumMod val="75000"/>
                            </a:schemeClr>
                          </a:solidFill>
                        </a:rPr>
                        <a:t>/4</a:t>
                      </a:r>
                    </a:p>
                  </a:txBody>
                  <a:tcPr/>
                </a:tc>
                <a:tc>
                  <a:txBody>
                    <a:bodyPr/>
                    <a:lstStyle/>
                    <a:p>
                      <a:r>
                        <a:rPr lang="en-US" dirty="0">
                          <a:solidFill>
                            <a:schemeClr val="tx2">
                              <a:lumMod val="75000"/>
                            </a:schemeClr>
                          </a:solidFill>
                        </a:rPr>
                        <a:t>n</a:t>
                      </a:r>
                      <a:r>
                        <a:rPr lang="en-US" baseline="30000" dirty="0">
                          <a:solidFill>
                            <a:schemeClr val="tx2">
                              <a:lumMod val="75000"/>
                            </a:schemeClr>
                          </a:solidFill>
                        </a:rPr>
                        <a:t>2</a:t>
                      </a:r>
                      <a:r>
                        <a:rPr lang="en-US" dirty="0">
                          <a:solidFill>
                            <a:schemeClr val="tx2">
                              <a:lumMod val="75000"/>
                            </a:schemeClr>
                          </a:solidFill>
                        </a:rPr>
                        <a:t>/4</a:t>
                      </a:r>
                    </a:p>
                  </a:txBody>
                  <a:tcPr/>
                </a:tc>
                <a:extLst>
                  <a:ext uri="{0D108BD9-81ED-4DB2-BD59-A6C34878D82A}">
                    <a16:rowId xmlns:a16="http://schemas.microsoft.com/office/drawing/2014/main" val="2810313818"/>
                  </a:ext>
                </a:extLst>
              </a:tr>
              <a:tr h="370840">
                <a:tc>
                  <a:txBody>
                    <a:bodyPr/>
                    <a:lstStyle/>
                    <a:p>
                      <a:r>
                        <a:rPr lang="en-US" dirty="0">
                          <a:solidFill>
                            <a:schemeClr val="tx2">
                              <a:lumMod val="75000"/>
                            </a:schemeClr>
                          </a:solidFill>
                        </a:rPr>
                        <a:t>Selection</a:t>
                      </a:r>
                    </a:p>
                  </a:txBody>
                  <a:tcPr/>
                </a:tc>
                <a:tc>
                  <a:txBody>
                    <a:bodyPr/>
                    <a:lstStyle/>
                    <a:p>
                      <a:r>
                        <a:rPr lang="en-US" dirty="0">
                          <a:solidFill>
                            <a:schemeClr val="tx2">
                              <a:lumMod val="75000"/>
                            </a:schemeClr>
                          </a:solidFill>
                        </a:rPr>
                        <a:t>n</a:t>
                      </a:r>
                      <a:r>
                        <a:rPr lang="en-US" baseline="30000" dirty="0">
                          <a:solidFill>
                            <a:schemeClr val="tx2">
                              <a:lumMod val="75000"/>
                            </a:schemeClr>
                          </a:solidFill>
                        </a:rPr>
                        <a:t>2</a:t>
                      </a:r>
                      <a:r>
                        <a:rPr lang="en-US" dirty="0">
                          <a:solidFill>
                            <a:schemeClr val="tx2">
                              <a:lumMod val="75000"/>
                            </a:schemeClr>
                          </a:solidFill>
                        </a:rPr>
                        <a:t>/2</a:t>
                      </a:r>
                    </a:p>
                  </a:txBody>
                  <a:tcPr/>
                </a:tc>
                <a:tc>
                  <a:txBody>
                    <a:bodyPr/>
                    <a:lstStyle/>
                    <a:p>
                      <a:r>
                        <a:rPr lang="en-US" dirty="0">
                          <a:solidFill>
                            <a:schemeClr val="tx2">
                              <a:lumMod val="75000"/>
                            </a:schemeClr>
                          </a:solidFill>
                        </a:rPr>
                        <a:t>n</a:t>
                      </a:r>
                    </a:p>
                  </a:txBody>
                  <a:tcPr/>
                </a:tc>
                <a:tc>
                  <a:txBody>
                    <a:bodyPr/>
                    <a:lstStyle/>
                    <a:p>
                      <a:r>
                        <a:rPr lang="en-US" dirty="0">
                          <a:solidFill>
                            <a:schemeClr val="tx2">
                              <a:lumMod val="75000"/>
                            </a:schemeClr>
                          </a:solidFill>
                        </a:rPr>
                        <a:t>n</a:t>
                      </a:r>
                      <a:r>
                        <a:rPr lang="en-US" baseline="30000" dirty="0">
                          <a:solidFill>
                            <a:schemeClr val="tx2">
                              <a:lumMod val="75000"/>
                            </a:schemeClr>
                          </a:solidFill>
                        </a:rPr>
                        <a:t>2</a:t>
                      </a:r>
                      <a:r>
                        <a:rPr lang="en-US" dirty="0">
                          <a:solidFill>
                            <a:schemeClr val="tx2">
                              <a:lumMod val="75000"/>
                            </a:schemeClr>
                          </a:solidFill>
                        </a:rPr>
                        <a:t>/2</a:t>
                      </a:r>
                    </a:p>
                  </a:txBody>
                  <a:tcPr/>
                </a:tc>
                <a:tc>
                  <a:txBody>
                    <a:bodyPr/>
                    <a:lstStyle/>
                    <a:p>
                      <a:r>
                        <a:rPr lang="en-US" dirty="0">
                          <a:solidFill>
                            <a:schemeClr val="tx2">
                              <a:lumMod val="75000"/>
                            </a:schemeClr>
                          </a:solidFill>
                        </a:rPr>
                        <a:t>0</a:t>
                      </a:r>
                    </a:p>
                  </a:txBody>
                  <a:tcPr/>
                </a:tc>
                <a:tc>
                  <a:txBody>
                    <a:bodyPr/>
                    <a:lstStyle/>
                    <a:p>
                      <a:r>
                        <a:rPr lang="en-US" dirty="0">
                          <a:solidFill>
                            <a:schemeClr val="tx2">
                              <a:lumMod val="75000"/>
                            </a:schemeClr>
                          </a:solidFill>
                        </a:rPr>
                        <a:t>n</a:t>
                      </a:r>
                      <a:r>
                        <a:rPr lang="en-US" baseline="30000" dirty="0">
                          <a:solidFill>
                            <a:schemeClr val="tx2">
                              <a:lumMod val="75000"/>
                            </a:schemeClr>
                          </a:solidFill>
                        </a:rPr>
                        <a:t>2</a:t>
                      </a:r>
                      <a:r>
                        <a:rPr lang="en-US" dirty="0">
                          <a:solidFill>
                            <a:schemeClr val="tx2">
                              <a:lumMod val="75000"/>
                            </a:schemeClr>
                          </a:solidFill>
                        </a:rPr>
                        <a:t>/2</a:t>
                      </a:r>
                    </a:p>
                  </a:txBody>
                  <a:tcPr/>
                </a:tc>
                <a:tc>
                  <a:txBody>
                    <a:bodyPr/>
                    <a:lstStyle/>
                    <a:p>
                      <a:r>
                        <a:rPr lang="en-US" dirty="0">
                          <a:solidFill>
                            <a:schemeClr val="tx2">
                              <a:lumMod val="75000"/>
                            </a:schemeClr>
                          </a:solidFill>
                        </a:rPr>
                        <a:t>log(n)</a:t>
                      </a:r>
                    </a:p>
                  </a:txBody>
                  <a:tcPr/>
                </a:tc>
                <a:extLst>
                  <a:ext uri="{0D108BD9-81ED-4DB2-BD59-A6C34878D82A}">
                    <a16:rowId xmlns:a16="http://schemas.microsoft.com/office/drawing/2014/main" val="756153588"/>
                  </a:ext>
                </a:extLst>
              </a:tr>
            </a:tbl>
          </a:graphicData>
        </a:graphic>
      </p:graphicFrame>
      <p:sp>
        <p:nvSpPr>
          <p:cNvPr id="3" name="TextBox 2">
            <a:extLst>
              <a:ext uri="{FF2B5EF4-FFF2-40B4-BE49-F238E27FC236}">
                <a16:creationId xmlns:a16="http://schemas.microsoft.com/office/drawing/2014/main" id="{A1D40E4F-8CDB-2949-A63F-1BC5486CF75A}"/>
              </a:ext>
            </a:extLst>
          </p:cNvPr>
          <p:cNvSpPr txBox="1"/>
          <p:nvPr/>
        </p:nvSpPr>
        <p:spPr>
          <a:xfrm>
            <a:off x="1619672" y="4658290"/>
            <a:ext cx="5976664" cy="276999"/>
          </a:xfrm>
          <a:prstGeom prst="rect">
            <a:avLst/>
          </a:prstGeom>
          <a:noFill/>
        </p:spPr>
        <p:txBody>
          <a:bodyPr wrap="square" rtlCol="0">
            <a:spAutoFit/>
          </a:bodyPr>
          <a:lstStyle/>
          <a:p>
            <a:r>
              <a:rPr lang="en-US" sz="1200" dirty="0"/>
              <a:t>[1]. Algorithms in C, Robert Sedgewick</a:t>
            </a:r>
          </a:p>
        </p:txBody>
      </p:sp>
    </p:spTree>
    <p:extLst>
      <p:ext uri="{BB962C8B-B14F-4D97-AF65-F5344CB8AC3E}">
        <p14:creationId xmlns:p14="http://schemas.microsoft.com/office/powerpoint/2010/main" val="4151201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Quick Sort</a:t>
            </a:r>
            <a:endParaRPr lang="ko-KR" altLang="en-US" dirty="0"/>
          </a:p>
        </p:txBody>
      </p:sp>
      <p:sp>
        <p:nvSpPr>
          <p:cNvPr id="3" name="Text Placeholder 2"/>
          <p:cNvSpPr>
            <a:spLocks noGrp="1"/>
          </p:cNvSpPr>
          <p:nvPr>
            <p:ph type="body" sz="quarter" idx="11"/>
          </p:nvPr>
        </p:nvSpPr>
        <p:spPr/>
        <p:txBody>
          <a:bodyPr/>
          <a:lstStyle/>
          <a:p>
            <a:pPr lvl="0"/>
            <a:r>
              <a:rPr lang="en-US" altLang="ko-KR" dirty="0"/>
              <a:t>General ideas, choosing pivot, recursive quicksort, …</a:t>
            </a:r>
          </a:p>
        </p:txBody>
      </p:sp>
    </p:spTree>
    <p:extLst>
      <p:ext uri="{BB962C8B-B14F-4D97-AF65-F5344CB8AC3E}">
        <p14:creationId xmlns:p14="http://schemas.microsoft.com/office/powerpoint/2010/main" val="3749985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113D72-F462-B64A-A80A-C6C9B33796A3}"/>
              </a:ext>
            </a:extLst>
          </p:cNvPr>
          <p:cNvSpPr>
            <a:spLocks noGrp="1"/>
          </p:cNvSpPr>
          <p:nvPr>
            <p:ph type="body" sz="quarter" idx="10"/>
          </p:nvPr>
        </p:nvSpPr>
        <p:spPr/>
        <p:txBody>
          <a:bodyPr/>
          <a:lstStyle/>
          <a:p>
            <a:r>
              <a:rPr lang="en-US" dirty="0" err="1"/>
              <a:t>QuickSort</a:t>
            </a:r>
            <a:endParaRPr lang="en-US" dirty="0"/>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132050B4-F5B7-D643-8BE2-FEA4482CA07A}"/>
                  </a:ext>
                </a:extLst>
              </p:cNvPr>
              <p:cNvSpPr>
                <a:spLocks noGrp="1"/>
              </p:cNvSpPr>
              <p:nvPr>
                <p:ph type="body" sz="quarter" idx="4294967295"/>
              </p:nvPr>
            </p:nvSpPr>
            <p:spPr>
              <a:xfrm>
                <a:off x="1763688" y="1059582"/>
                <a:ext cx="7272808" cy="3600400"/>
              </a:xfrm>
              <a:prstGeom prst="rect">
                <a:avLst/>
              </a:prstGeom>
            </p:spPr>
            <p:txBody>
              <a:bodyPr/>
              <a:lstStyle/>
              <a:p>
                <a:pPr latinLnBrk="0" hangingPunct="0">
                  <a:buClr>
                    <a:schemeClr val="accent3"/>
                  </a:buClr>
                  <a:buFont typeface="Wingdings" pitchFamily="2" charset="2"/>
                  <a:buChar char="v"/>
                </a:pPr>
                <a:r>
                  <a:rPr lang="en-US" sz="2400" u="sng" dirty="0"/>
                  <a:t>Key idea</a:t>
                </a:r>
                <a:r>
                  <a:rPr lang="en-US" sz="2400" dirty="0"/>
                  <a:t>: rearrange the collection into 2 parts so that the left part is less than some specific element while the right part is greater than it. Continue doing that will sort the collection</a:t>
                </a:r>
              </a:p>
              <a:p>
                <a:pPr latinLnBrk="0" hangingPunct="0">
                  <a:buClr>
                    <a:schemeClr val="accent3"/>
                  </a:buClr>
                  <a:buFont typeface="Wingdings" pitchFamily="2" charset="2"/>
                  <a:buChar char="v"/>
                </a:pPr>
                <a:r>
                  <a:rPr lang="en-US" sz="2400" dirty="0"/>
                  <a:t>Quicksort is divide by conquer recursive algorithm</a:t>
                </a:r>
              </a:p>
              <a:p>
                <a:pPr lvl="1" latinLnBrk="0" hangingPunct="0">
                  <a:buClr>
                    <a:schemeClr val="accent3"/>
                  </a:buClr>
                  <a:buFont typeface="Wingdings" pitchFamily="2" charset="2"/>
                  <a:buChar char="v"/>
                </a:pPr>
                <a:r>
                  <a:rPr lang="en-US" sz="1600" dirty="0"/>
                  <a:t>If collection A has 0 or 1 element, it’s already sorted</a:t>
                </a:r>
              </a:p>
              <a:p>
                <a:pPr lvl="1" latinLnBrk="0" hangingPunct="0">
                  <a:buClr>
                    <a:schemeClr val="accent3"/>
                  </a:buClr>
                  <a:buFont typeface="Wingdings" pitchFamily="2" charset="2"/>
                  <a:buChar char="v"/>
                </a:pPr>
                <a:r>
                  <a:rPr lang="en-US" sz="1600" dirty="0"/>
                  <a:t>Choose an element v in A (called pivot)</a:t>
                </a:r>
              </a:p>
              <a:p>
                <a:pPr lvl="1" latinLnBrk="0" hangingPunct="0">
                  <a:buClr>
                    <a:schemeClr val="accent3"/>
                  </a:buClr>
                  <a:buFont typeface="Wingdings" pitchFamily="2" charset="2"/>
                  <a:buChar char="v"/>
                </a:pPr>
                <a:r>
                  <a:rPr lang="en-US" sz="1600" dirty="0"/>
                  <a:t>Partition A (excluding v) into 2 sub-collections A-left and A-right so that all elements in A-left is </a:t>
                </a:r>
                <a14:m>
                  <m:oMath xmlns:m="http://schemas.openxmlformats.org/officeDocument/2006/math">
                    <m:r>
                      <a:rPr lang="en-US" sz="1600" i="1" dirty="0" smtClean="0">
                        <a:latin typeface="Cambria Math" panose="02040503050406030204" pitchFamily="18" charset="0"/>
                        <a:ea typeface="Cambria Math" panose="02040503050406030204" pitchFamily="18" charset="0"/>
                      </a:rPr>
                      <m:t>≤</m:t>
                    </m:r>
                  </m:oMath>
                </a14:m>
                <a:r>
                  <a:rPr lang="en-US" sz="1600" dirty="0"/>
                  <a:t> v and all elements in A-right is </a:t>
                </a:r>
                <a14:m>
                  <m:oMath xmlns:m="http://schemas.openxmlformats.org/officeDocument/2006/math">
                    <m:r>
                      <a:rPr lang="en-US" sz="1600" i="1" dirty="0" smtClean="0">
                        <a:latin typeface="Cambria Math" panose="02040503050406030204" pitchFamily="18" charset="0"/>
                        <a:ea typeface="Cambria Math" panose="02040503050406030204" pitchFamily="18" charset="0"/>
                      </a:rPr>
                      <m:t>&gt;</m:t>
                    </m:r>
                  </m:oMath>
                </a14:m>
                <a:r>
                  <a:rPr lang="en-US" sz="1600" dirty="0"/>
                  <a:t> v</a:t>
                </a:r>
              </a:p>
              <a:p>
                <a:pPr lvl="1" latinLnBrk="0" hangingPunct="0">
                  <a:buClr>
                    <a:schemeClr val="accent3"/>
                  </a:buClr>
                  <a:buFont typeface="Wingdings" pitchFamily="2" charset="2"/>
                  <a:buChar char="v"/>
                </a:pPr>
                <a:r>
                  <a:rPr lang="en-US" sz="1600" dirty="0"/>
                  <a:t>Repeat the process on A-left and A-right</a:t>
                </a:r>
              </a:p>
              <a:p>
                <a:pPr latinLnBrk="0" hangingPunct="0">
                  <a:buClr>
                    <a:schemeClr val="accent3"/>
                  </a:buClr>
                  <a:buFont typeface="Wingdings" pitchFamily="2" charset="2"/>
                  <a:buChar char="v"/>
                </a:pPr>
                <a:endParaRPr lang="en-US" sz="2000" dirty="0"/>
              </a:p>
            </p:txBody>
          </p:sp>
        </mc:Choice>
        <mc:Fallback xmlns="">
          <p:sp>
            <p:nvSpPr>
              <p:cNvPr id="6" name="Text Placeholder 5">
                <a:extLst>
                  <a:ext uri="{FF2B5EF4-FFF2-40B4-BE49-F238E27FC236}">
                    <a16:creationId xmlns:a16="http://schemas.microsoft.com/office/drawing/2014/main" id="{132050B4-F5B7-D643-8BE2-FEA4482CA07A}"/>
                  </a:ext>
                </a:extLst>
              </p:cNvPr>
              <p:cNvSpPr>
                <a:spLocks noGrp="1" noRot="1" noChangeAspect="1" noMove="1" noResize="1" noEditPoints="1" noAdjustHandles="1" noChangeArrowheads="1" noChangeShapeType="1" noTextEdit="1"/>
              </p:cNvSpPr>
              <p:nvPr>
                <p:ph type="body" sz="quarter" idx="4294967295"/>
              </p:nvPr>
            </p:nvSpPr>
            <p:spPr>
              <a:xfrm>
                <a:off x="1763688" y="1059582"/>
                <a:ext cx="7272808" cy="3600400"/>
              </a:xfrm>
              <a:prstGeom prst="rect">
                <a:avLst/>
              </a:prstGeom>
              <a:blipFill>
                <a:blip r:embed="rId2"/>
                <a:stretch>
                  <a:fillRect l="-1045" t="-1053" r="-871"/>
                </a:stretch>
              </a:blipFill>
            </p:spPr>
            <p:txBody>
              <a:bodyPr/>
              <a:lstStyle/>
              <a:p>
                <a:r>
                  <a:rPr lang="en-US">
                    <a:noFill/>
                  </a:rPr>
                  <a:t> </a:t>
                </a:r>
              </a:p>
            </p:txBody>
          </p:sp>
        </mc:Fallback>
      </mc:AlternateContent>
    </p:spTree>
    <p:extLst>
      <p:ext uri="{BB962C8B-B14F-4D97-AF65-F5344CB8AC3E}">
        <p14:creationId xmlns:p14="http://schemas.microsoft.com/office/powerpoint/2010/main" val="287807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113D72-F462-B64A-A80A-C6C9B33796A3}"/>
              </a:ext>
            </a:extLst>
          </p:cNvPr>
          <p:cNvSpPr>
            <a:spLocks noGrp="1"/>
          </p:cNvSpPr>
          <p:nvPr>
            <p:ph type="body" sz="quarter" idx="10"/>
          </p:nvPr>
        </p:nvSpPr>
        <p:spPr/>
        <p:txBody>
          <a:bodyPr/>
          <a:lstStyle/>
          <a:p>
            <a:r>
              <a:rPr lang="en-US" dirty="0"/>
              <a:t>Quicksort Illustration</a:t>
            </a:r>
          </a:p>
        </p:txBody>
      </p:sp>
      <p:pic>
        <p:nvPicPr>
          <p:cNvPr id="7" name="Picture 6">
            <a:extLst>
              <a:ext uri="{FF2B5EF4-FFF2-40B4-BE49-F238E27FC236}">
                <a16:creationId xmlns:a16="http://schemas.microsoft.com/office/drawing/2014/main" id="{62E9FE07-A2BB-F34E-A038-77B4365E80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803304"/>
            <a:ext cx="5904656" cy="4202966"/>
          </a:xfrm>
          <a:prstGeom prst="rect">
            <a:avLst/>
          </a:prstGeom>
        </p:spPr>
      </p:pic>
    </p:spTree>
    <p:extLst>
      <p:ext uri="{BB962C8B-B14F-4D97-AF65-F5344CB8AC3E}">
        <p14:creationId xmlns:p14="http://schemas.microsoft.com/office/powerpoint/2010/main" val="1023043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113D72-F462-B64A-A80A-C6C9B33796A3}"/>
              </a:ext>
            </a:extLst>
          </p:cNvPr>
          <p:cNvSpPr>
            <a:spLocks noGrp="1"/>
          </p:cNvSpPr>
          <p:nvPr>
            <p:ph type="body" sz="quarter" idx="10"/>
          </p:nvPr>
        </p:nvSpPr>
        <p:spPr/>
        <p:txBody>
          <a:bodyPr/>
          <a:lstStyle/>
          <a:p>
            <a:r>
              <a:rPr lang="en-US" altLang="en-US" dirty="0" err="1"/>
              <a:t>QuickSort</a:t>
            </a:r>
            <a:r>
              <a:rPr lang="en-US" altLang="en-US" dirty="0"/>
              <a:t> Partition</a:t>
            </a:r>
            <a:endParaRPr lang="en-US" dirty="0"/>
          </a:p>
        </p:txBody>
      </p:sp>
      <p:sp>
        <p:nvSpPr>
          <p:cNvPr id="6" name="Text Placeholder 5">
            <a:extLst>
              <a:ext uri="{FF2B5EF4-FFF2-40B4-BE49-F238E27FC236}">
                <a16:creationId xmlns:a16="http://schemas.microsoft.com/office/drawing/2014/main" id="{132050B4-F5B7-D643-8BE2-FEA4482CA07A}"/>
              </a:ext>
            </a:extLst>
          </p:cNvPr>
          <p:cNvSpPr>
            <a:spLocks noGrp="1"/>
          </p:cNvSpPr>
          <p:nvPr>
            <p:ph type="body" sz="quarter" idx="4294967295"/>
          </p:nvPr>
        </p:nvSpPr>
        <p:spPr>
          <a:xfrm>
            <a:off x="1763688" y="1059582"/>
            <a:ext cx="7200800" cy="3600400"/>
          </a:xfrm>
          <a:prstGeom prst="rect">
            <a:avLst/>
          </a:prstGeom>
        </p:spPr>
        <p:txBody>
          <a:bodyPr/>
          <a:lstStyle/>
          <a:p>
            <a:pPr>
              <a:buClr>
                <a:schemeClr val="accent3"/>
              </a:buClr>
              <a:buFont typeface="Wingdings" pitchFamily="2" charset="2"/>
              <a:buChar char="v"/>
            </a:pPr>
            <a:r>
              <a:rPr lang="en-US" sz="2400" dirty="0"/>
              <a:t>How to choose pivot?</a:t>
            </a:r>
          </a:p>
          <a:p>
            <a:pPr lvl="1">
              <a:buClr>
                <a:schemeClr val="accent3"/>
              </a:buClr>
              <a:buFont typeface="Wingdings" pitchFamily="2" charset="2"/>
              <a:buChar char="v"/>
            </a:pPr>
            <a:r>
              <a:rPr lang="en-US" sz="1600" dirty="0"/>
              <a:t>Begin, end, middle or random</a:t>
            </a:r>
          </a:p>
        </p:txBody>
      </p:sp>
      <p:pic>
        <p:nvPicPr>
          <p:cNvPr id="3" name="Picture 2">
            <a:extLst>
              <a:ext uri="{FF2B5EF4-FFF2-40B4-BE49-F238E27FC236}">
                <a16:creationId xmlns:a16="http://schemas.microsoft.com/office/drawing/2014/main" id="{8F181C07-35D4-C049-A05D-78DBABEA47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9752" y="1923678"/>
            <a:ext cx="5328592" cy="2972873"/>
          </a:xfrm>
          <a:prstGeom prst="rect">
            <a:avLst/>
          </a:prstGeom>
          <a:ln>
            <a:solidFill>
              <a:srgbClr val="0070C0"/>
            </a:solidFill>
          </a:ln>
        </p:spPr>
      </p:pic>
    </p:spTree>
    <p:extLst>
      <p:ext uri="{BB962C8B-B14F-4D97-AF65-F5344CB8AC3E}">
        <p14:creationId xmlns:p14="http://schemas.microsoft.com/office/powerpoint/2010/main" val="41521891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113D72-F462-B64A-A80A-C6C9B33796A3}"/>
              </a:ext>
            </a:extLst>
          </p:cNvPr>
          <p:cNvSpPr>
            <a:spLocks noGrp="1"/>
          </p:cNvSpPr>
          <p:nvPr>
            <p:ph type="body" sz="quarter" idx="10"/>
          </p:nvPr>
        </p:nvSpPr>
        <p:spPr/>
        <p:txBody>
          <a:bodyPr/>
          <a:lstStyle/>
          <a:p>
            <a:r>
              <a:rPr lang="en-US" dirty="0"/>
              <a:t>Recursive </a:t>
            </a:r>
            <a:r>
              <a:rPr lang="en-US" dirty="0" err="1"/>
              <a:t>QuickSort</a:t>
            </a:r>
            <a:endParaRPr lang="en-US" dirty="0"/>
          </a:p>
        </p:txBody>
      </p:sp>
      <p:pic>
        <p:nvPicPr>
          <p:cNvPr id="3" name="Picture 2">
            <a:extLst>
              <a:ext uri="{FF2B5EF4-FFF2-40B4-BE49-F238E27FC236}">
                <a16:creationId xmlns:a16="http://schemas.microsoft.com/office/drawing/2014/main" id="{DD190FFC-5BD7-3E4A-801D-11285AF0E1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2" y="1203598"/>
            <a:ext cx="7290887" cy="3475700"/>
          </a:xfrm>
          <a:prstGeom prst="rect">
            <a:avLst/>
          </a:prstGeom>
          <a:ln>
            <a:solidFill>
              <a:srgbClr val="0070C0"/>
            </a:solidFill>
          </a:ln>
        </p:spPr>
      </p:pic>
    </p:spTree>
    <p:extLst>
      <p:ext uri="{BB962C8B-B14F-4D97-AF65-F5344CB8AC3E}">
        <p14:creationId xmlns:p14="http://schemas.microsoft.com/office/powerpoint/2010/main" val="3966033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395536" y="536274"/>
            <a:ext cx="1944216" cy="1171380"/>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b="1" dirty="0">
                <a:solidFill>
                  <a:schemeClr val="tx2">
                    <a:lumMod val="75000"/>
                  </a:schemeClr>
                </a:solidFill>
                <a:cs typeface="Arial" pitchFamily="34" charset="0"/>
              </a:rPr>
              <a:t>Plan</a:t>
            </a:r>
          </a:p>
        </p:txBody>
      </p:sp>
      <p:sp>
        <p:nvSpPr>
          <p:cNvPr id="2" name="Rectangle 1"/>
          <p:cNvSpPr/>
          <p:nvPr/>
        </p:nvSpPr>
        <p:spPr>
          <a:xfrm>
            <a:off x="7236296" y="0"/>
            <a:ext cx="1907704"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ight Arrow 3"/>
          <p:cNvSpPr/>
          <p:nvPr/>
        </p:nvSpPr>
        <p:spPr>
          <a:xfrm rot="20539464">
            <a:off x="7124472" y="872359"/>
            <a:ext cx="1334134" cy="1058306"/>
          </a:xfrm>
          <a:custGeom>
            <a:avLst/>
            <a:gdLst/>
            <a:ahLst/>
            <a:cxnLst/>
            <a:rect l="l" t="t" r="r" b="b"/>
            <a:pathLst>
              <a:path w="1334134" h="1058306">
                <a:moveTo>
                  <a:pt x="804981" y="0"/>
                </a:moveTo>
                <a:lnTo>
                  <a:pt x="1334134" y="529153"/>
                </a:lnTo>
                <a:lnTo>
                  <a:pt x="804981" y="1058306"/>
                </a:lnTo>
                <a:lnTo>
                  <a:pt x="804981" y="793730"/>
                </a:lnTo>
                <a:lnTo>
                  <a:pt x="0" y="793730"/>
                </a:lnTo>
                <a:lnTo>
                  <a:pt x="168626" y="264577"/>
                </a:lnTo>
                <a:lnTo>
                  <a:pt x="804981" y="26457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ight Arrow 4"/>
          <p:cNvSpPr/>
          <p:nvPr/>
        </p:nvSpPr>
        <p:spPr>
          <a:xfrm rot="20539464">
            <a:off x="7124472" y="1976473"/>
            <a:ext cx="1334134" cy="1058306"/>
          </a:xfrm>
          <a:custGeom>
            <a:avLst/>
            <a:gdLst/>
            <a:ahLst/>
            <a:cxnLst/>
            <a:rect l="l" t="t" r="r" b="b"/>
            <a:pathLst>
              <a:path w="1334134" h="1058306">
                <a:moveTo>
                  <a:pt x="804981" y="0"/>
                </a:moveTo>
                <a:lnTo>
                  <a:pt x="1334134" y="529153"/>
                </a:lnTo>
                <a:lnTo>
                  <a:pt x="804981" y="1058306"/>
                </a:lnTo>
                <a:lnTo>
                  <a:pt x="804981" y="793730"/>
                </a:lnTo>
                <a:lnTo>
                  <a:pt x="0" y="793730"/>
                </a:lnTo>
                <a:lnTo>
                  <a:pt x="168626" y="264577"/>
                </a:lnTo>
                <a:lnTo>
                  <a:pt x="804981" y="26457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ight Arrow 5"/>
          <p:cNvSpPr/>
          <p:nvPr/>
        </p:nvSpPr>
        <p:spPr>
          <a:xfrm rot="20539464">
            <a:off x="7124472" y="3080587"/>
            <a:ext cx="1334134" cy="1058306"/>
          </a:xfrm>
          <a:custGeom>
            <a:avLst/>
            <a:gdLst/>
            <a:ahLst/>
            <a:cxnLst/>
            <a:rect l="l" t="t" r="r" b="b"/>
            <a:pathLst>
              <a:path w="1334134" h="1058306">
                <a:moveTo>
                  <a:pt x="804981" y="0"/>
                </a:moveTo>
                <a:lnTo>
                  <a:pt x="1334134" y="529153"/>
                </a:lnTo>
                <a:lnTo>
                  <a:pt x="804981" y="1058306"/>
                </a:lnTo>
                <a:lnTo>
                  <a:pt x="804981" y="793730"/>
                </a:lnTo>
                <a:lnTo>
                  <a:pt x="0" y="793730"/>
                </a:lnTo>
                <a:lnTo>
                  <a:pt x="168626" y="264577"/>
                </a:lnTo>
                <a:lnTo>
                  <a:pt x="804981" y="26457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Right Arrow 6"/>
          <p:cNvSpPr/>
          <p:nvPr/>
        </p:nvSpPr>
        <p:spPr>
          <a:xfrm rot="1060536" flipH="1">
            <a:off x="5964349" y="1424416"/>
            <a:ext cx="1383499" cy="1058306"/>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ight Arrow 7"/>
          <p:cNvSpPr/>
          <p:nvPr/>
        </p:nvSpPr>
        <p:spPr>
          <a:xfrm rot="1060536" flipH="1">
            <a:off x="5964349" y="2528530"/>
            <a:ext cx="1383499" cy="1058306"/>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ight Arrow 8"/>
          <p:cNvSpPr/>
          <p:nvPr/>
        </p:nvSpPr>
        <p:spPr>
          <a:xfrm rot="1060536" flipH="1">
            <a:off x="5964349" y="3632646"/>
            <a:ext cx="1383499" cy="1058306"/>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Right Arrow 12"/>
          <p:cNvSpPr/>
          <p:nvPr/>
        </p:nvSpPr>
        <p:spPr>
          <a:xfrm rot="1060536" flipH="1">
            <a:off x="5964349" y="314404"/>
            <a:ext cx="1383499" cy="1058306"/>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Right Arrow 5"/>
          <p:cNvSpPr/>
          <p:nvPr/>
        </p:nvSpPr>
        <p:spPr>
          <a:xfrm rot="20539464">
            <a:off x="7117193" y="4189468"/>
            <a:ext cx="1334134" cy="1058306"/>
          </a:xfrm>
          <a:custGeom>
            <a:avLst/>
            <a:gdLst/>
            <a:ahLst/>
            <a:cxnLst/>
            <a:rect l="l" t="t" r="r" b="b"/>
            <a:pathLst>
              <a:path w="1334134" h="1058306">
                <a:moveTo>
                  <a:pt x="804981" y="0"/>
                </a:moveTo>
                <a:lnTo>
                  <a:pt x="1334134" y="529153"/>
                </a:lnTo>
                <a:lnTo>
                  <a:pt x="804981" y="1058306"/>
                </a:lnTo>
                <a:lnTo>
                  <a:pt x="804981" y="793730"/>
                </a:lnTo>
                <a:lnTo>
                  <a:pt x="0" y="793730"/>
                </a:lnTo>
                <a:lnTo>
                  <a:pt x="168626" y="264577"/>
                </a:lnTo>
                <a:lnTo>
                  <a:pt x="804981" y="26457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Right Arrow 3"/>
          <p:cNvSpPr/>
          <p:nvPr/>
        </p:nvSpPr>
        <p:spPr>
          <a:xfrm rot="20539464">
            <a:off x="7157361" y="12575"/>
            <a:ext cx="1334133" cy="793729"/>
          </a:xfrm>
          <a:custGeom>
            <a:avLst/>
            <a:gdLst/>
            <a:ahLst/>
            <a:cxnLst/>
            <a:rect l="l" t="t" r="r" b="b"/>
            <a:pathLst>
              <a:path w="1334133" h="793729">
                <a:moveTo>
                  <a:pt x="788394" y="0"/>
                </a:moveTo>
                <a:lnTo>
                  <a:pt x="1201063" y="131506"/>
                </a:lnTo>
                <a:lnTo>
                  <a:pt x="1334133" y="264576"/>
                </a:lnTo>
                <a:lnTo>
                  <a:pt x="804981" y="793729"/>
                </a:lnTo>
                <a:lnTo>
                  <a:pt x="804981" y="529153"/>
                </a:lnTo>
                <a:lnTo>
                  <a:pt x="0" y="529153"/>
                </a:lnTo>
                <a:lnTo>
                  <a:pt x="16862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ight Arrow 16"/>
          <p:cNvSpPr/>
          <p:nvPr/>
        </p:nvSpPr>
        <p:spPr>
          <a:xfrm rot="1060536" flipH="1">
            <a:off x="6020816" y="4705082"/>
            <a:ext cx="1184167" cy="614682"/>
          </a:xfrm>
          <a:custGeom>
            <a:avLst/>
            <a:gdLst/>
            <a:ahLst/>
            <a:cxnLst/>
            <a:rect l="l" t="t" r="r" b="b"/>
            <a:pathLst>
              <a:path w="1184167" h="614682">
                <a:moveTo>
                  <a:pt x="655014" y="0"/>
                </a:moveTo>
                <a:lnTo>
                  <a:pt x="655014" y="264577"/>
                </a:lnTo>
                <a:lnTo>
                  <a:pt x="0" y="264577"/>
                </a:lnTo>
                <a:lnTo>
                  <a:pt x="1098638" y="614682"/>
                </a:lnTo>
                <a:lnTo>
                  <a:pt x="1184167" y="5291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p:cNvSpPr txBox="1"/>
          <p:nvPr/>
        </p:nvSpPr>
        <p:spPr>
          <a:xfrm>
            <a:off x="6137614" y="528443"/>
            <a:ext cx="554143" cy="461665"/>
          </a:xfrm>
          <a:prstGeom prst="rect">
            <a:avLst/>
          </a:prstGeom>
          <a:noFill/>
        </p:spPr>
        <p:txBody>
          <a:bodyPr wrap="square" rtlCol="0">
            <a:spAutoFit/>
          </a:bodyPr>
          <a:lstStyle/>
          <a:p>
            <a:pPr algn="ctr"/>
            <a:r>
              <a:rPr lang="en-US" altLang="ko-KR" sz="2400" b="1" dirty="0">
                <a:solidFill>
                  <a:schemeClr val="accent2"/>
                </a:solidFill>
                <a:cs typeface="Arial" pitchFamily="34" charset="0"/>
              </a:rPr>
              <a:t>01</a:t>
            </a:r>
            <a:endParaRPr lang="ko-KR" altLang="en-US" sz="2400" b="1" dirty="0">
              <a:solidFill>
                <a:schemeClr val="accent2"/>
              </a:solidFill>
              <a:cs typeface="Arial" pitchFamily="34" charset="0"/>
            </a:endParaRPr>
          </a:p>
        </p:txBody>
      </p:sp>
      <p:sp>
        <p:nvSpPr>
          <p:cNvPr id="20" name="TextBox 19"/>
          <p:cNvSpPr txBox="1"/>
          <p:nvPr/>
        </p:nvSpPr>
        <p:spPr>
          <a:xfrm>
            <a:off x="6137614" y="1646559"/>
            <a:ext cx="554143" cy="461665"/>
          </a:xfrm>
          <a:prstGeom prst="rect">
            <a:avLst/>
          </a:prstGeom>
          <a:noFill/>
        </p:spPr>
        <p:txBody>
          <a:bodyPr wrap="square" rtlCol="0">
            <a:spAutoFit/>
          </a:bodyPr>
          <a:lstStyle/>
          <a:p>
            <a:pPr algn="ctr"/>
            <a:r>
              <a:rPr lang="en-US" altLang="ko-KR" sz="2400" b="1" dirty="0">
                <a:solidFill>
                  <a:schemeClr val="accent2"/>
                </a:solidFill>
                <a:cs typeface="Arial" pitchFamily="34" charset="0"/>
              </a:rPr>
              <a:t>02</a:t>
            </a:r>
            <a:endParaRPr lang="ko-KR" altLang="en-US" sz="2400" b="1" dirty="0">
              <a:solidFill>
                <a:schemeClr val="accent2"/>
              </a:solidFill>
              <a:cs typeface="Arial" pitchFamily="34" charset="0"/>
            </a:endParaRPr>
          </a:p>
        </p:txBody>
      </p:sp>
      <p:sp>
        <p:nvSpPr>
          <p:cNvPr id="21" name="TextBox 20"/>
          <p:cNvSpPr txBox="1"/>
          <p:nvPr/>
        </p:nvSpPr>
        <p:spPr>
          <a:xfrm>
            <a:off x="6137614" y="2764675"/>
            <a:ext cx="554143" cy="461665"/>
          </a:xfrm>
          <a:prstGeom prst="rect">
            <a:avLst/>
          </a:prstGeom>
          <a:noFill/>
        </p:spPr>
        <p:txBody>
          <a:bodyPr wrap="square" rtlCol="0">
            <a:spAutoFit/>
          </a:bodyPr>
          <a:lstStyle/>
          <a:p>
            <a:pPr algn="ctr"/>
            <a:r>
              <a:rPr lang="en-US" altLang="ko-KR" sz="2400" b="1" dirty="0">
                <a:solidFill>
                  <a:schemeClr val="accent2"/>
                </a:solidFill>
                <a:cs typeface="Arial" pitchFamily="34" charset="0"/>
              </a:rPr>
              <a:t>03</a:t>
            </a:r>
            <a:endParaRPr lang="ko-KR" altLang="en-US" sz="2400" b="1" dirty="0">
              <a:solidFill>
                <a:schemeClr val="accent2"/>
              </a:solidFill>
              <a:cs typeface="Arial" pitchFamily="34" charset="0"/>
            </a:endParaRPr>
          </a:p>
        </p:txBody>
      </p:sp>
      <p:sp>
        <p:nvSpPr>
          <p:cNvPr id="22" name="TextBox 21"/>
          <p:cNvSpPr txBox="1"/>
          <p:nvPr/>
        </p:nvSpPr>
        <p:spPr>
          <a:xfrm>
            <a:off x="6137614" y="3882791"/>
            <a:ext cx="554143" cy="461665"/>
          </a:xfrm>
          <a:prstGeom prst="rect">
            <a:avLst/>
          </a:prstGeom>
          <a:noFill/>
        </p:spPr>
        <p:txBody>
          <a:bodyPr wrap="square" rtlCol="0">
            <a:spAutoFit/>
          </a:bodyPr>
          <a:lstStyle/>
          <a:p>
            <a:pPr algn="ctr"/>
            <a:r>
              <a:rPr lang="en-US" altLang="ko-KR" sz="2400" b="1" dirty="0">
                <a:solidFill>
                  <a:schemeClr val="accent2"/>
                </a:solidFill>
                <a:cs typeface="Arial" pitchFamily="34" charset="0"/>
              </a:rPr>
              <a:t>04</a:t>
            </a:r>
            <a:endParaRPr lang="ko-KR" altLang="en-US" sz="2400" b="1" dirty="0">
              <a:solidFill>
                <a:schemeClr val="accent2"/>
              </a:solidFill>
              <a:cs typeface="Arial" pitchFamily="34" charset="0"/>
            </a:endParaRPr>
          </a:p>
        </p:txBody>
      </p:sp>
      <p:grpSp>
        <p:nvGrpSpPr>
          <p:cNvPr id="23" name="Group 22"/>
          <p:cNvGrpSpPr/>
          <p:nvPr/>
        </p:nvGrpSpPr>
        <p:grpSpPr>
          <a:xfrm>
            <a:off x="2595980" y="486098"/>
            <a:ext cx="3272009" cy="546274"/>
            <a:chOff x="2175371" y="1762964"/>
            <a:chExt cx="5040560" cy="546274"/>
          </a:xfrm>
        </p:grpSpPr>
        <p:sp>
          <p:nvSpPr>
            <p:cNvPr id="24" name="TextBox 10"/>
            <p:cNvSpPr txBox="1"/>
            <p:nvPr/>
          </p:nvSpPr>
          <p:spPr bwMode="auto">
            <a:xfrm>
              <a:off x="2175371" y="1762964"/>
              <a:ext cx="5040560" cy="307777"/>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defRPr/>
              </a:pPr>
              <a:r>
                <a:rPr lang="en-US" altLang="ko-KR" sz="1400" b="1" dirty="0">
                  <a:solidFill>
                    <a:schemeClr val="tx2">
                      <a:lumMod val="75000"/>
                    </a:schemeClr>
                  </a:solidFill>
                  <a:cs typeface="Arial" pitchFamily="34" charset="0"/>
                </a:rPr>
                <a:t>Elementary Sorting Algorithms</a:t>
              </a:r>
            </a:p>
          </p:txBody>
        </p:sp>
        <p:sp>
          <p:nvSpPr>
            <p:cNvPr id="25" name="TextBox 24"/>
            <p:cNvSpPr txBox="1"/>
            <p:nvPr/>
          </p:nvSpPr>
          <p:spPr bwMode="auto">
            <a:xfrm>
              <a:off x="2175371" y="2032239"/>
              <a:ext cx="5040560"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defRPr/>
              </a:pPr>
              <a:r>
                <a:rPr lang="en-US" altLang="ko-KR" sz="1200" dirty="0">
                  <a:solidFill>
                    <a:schemeClr val="tx2">
                      <a:lumMod val="75000"/>
                    </a:schemeClr>
                  </a:solidFill>
                  <a:cs typeface="Arial" pitchFamily="34" charset="0"/>
                </a:rPr>
                <a:t>Bubble Sort, Insertion Sort, Selection Sort</a:t>
              </a:r>
              <a:endParaRPr lang="ko-KR" altLang="en-US" sz="1200" dirty="0">
                <a:solidFill>
                  <a:schemeClr val="tx2">
                    <a:lumMod val="75000"/>
                  </a:schemeClr>
                </a:solidFill>
                <a:cs typeface="Arial" pitchFamily="34" charset="0"/>
              </a:endParaRPr>
            </a:p>
          </p:txBody>
        </p:sp>
      </p:grpSp>
      <p:grpSp>
        <p:nvGrpSpPr>
          <p:cNvPr id="26" name="Group 25"/>
          <p:cNvGrpSpPr/>
          <p:nvPr/>
        </p:nvGrpSpPr>
        <p:grpSpPr>
          <a:xfrm>
            <a:off x="2560691" y="2399205"/>
            <a:ext cx="3272009" cy="546274"/>
            <a:chOff x="2175371" y="1762964"/>
            <a:chExt cx="5040560" cy="546274"/>
          </a:xfrm>
        </p:grpSpPr>
        <p:sp>
          <p:nvSpPr>
            <p:cNvPr id="27" name="TextBox 10"/>
            <p:cNvSpPr txBox="1"/>
            <p:nvPr/>
          </p:nvSpPr>
          <p:spPr bwMode="auto">
            <a:xfrm>
              <a:off x="2175371" y="1762964"/>
              <a:ext cx="5040560" cy="307777"/>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defRPr/>
              </a:pPr>
              <a:r>
                <a:rPr lang="en-US" altLang="ko-KR" sz="1400" b="1" dirty="0">
                  <a:solidFill>
                    <a:schemeClr val="tx2">
                      <a:lumMod val="75000"/>
                    </a:schemeClr>
                  </a:solidFill>
                  <a:cs typeface="Arial" pitchFamily="34" charset="0"/>
                </a:rPr>
                <a:t>Merge Sort</a:t>
              </a:r>
            </a:p>
          </p:txBody>
        </p:sp>
        <p:sp>
          <p:nvSpPr>
            <p:cNvPr id="28" name="TextBox 27"/>
            <p:cNvSpPr txBox="1"/>
            <p:nvPr/>
          </p:nvSpPr>
          <p:spPr bwMode="auto">
            <a:xfrm>
              <a:off x="2175371" y="2032239"/>
              <a:ext cx="5040560"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defRPr/>
              </a:pPr>
              <a:r>
                <a:rPr lang="en-US" altLang="ko-KR" sz="1200" dirty="0">
                  <a:solidFill>
                    <a:schemeClr val="tx2">
                      <a:lumMod val="75000"/>
                    </a:schemeClr>
                  </a:solidFill>
                  <a:cs typeface="Arial" pitchFamily="34" charset="0"/>
                </a:rPr>
                <a:t>Merging process, recursive merge sort</a:t>
              </a:r>
              <a:endParaRPr lang="ko-KR" altLang="en-US" sz="1200" dirty="0">
                <a:solidFill>
                  <a:schemeClr val="tx2">
                    <a:lumMod val="75000"/>
                  </a:schemeClr>
                </a:solidFill>
                <a:cs typeface="Arial" pitchFamily="34" charset="0"/>
              </a:endParaRPr>
            </a:p>
          </p:txBody>
        </p:sp>
      </p:grpSp>
      <p:grpSp>
        <p:nvGrpSpPr>
          <p:cNvPr id="29" name="Group 28"/>
          <p:cNvGrpSpPr/>
          <p:nvPr/>
        </p:nvGrpSpPr>
        <p:grpSpPr>
          <a:xfrm>
            <a:off x="2584598" y="3632500"/>
            <a:ext cx="3272009" cy="546274"/>
            <a:chOff x="2175371" y="1762964"/>
            <a:chExt cx="5040560" cy="546274"/>
          </a:xfrm>
        </p:grpSpPr>
        <p:sp>
          <p:nvSpPr>
            <p:cNvPr id="30" name="TextBox 10"/>
            <p:cNvSpPr txBox="1"/>
            <p:nvPr/>
          </p:nvSpPr>
          <p:spPr bwMode="auto">
            <a:xfrm>
              <a:off x="2175371" y="1762964"/>
              <a:ext cx="5040560" cy="307777"/>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defRPr/>
              </a:pPr>
              <a:r>
                <a:rPr lang="en-US" altLang="ko-KR" sz="1400" b="1" dirty="0">
                  <a:solidFill>
                    <a:schemeClr val="tx2">
                      <a:lumMod val="75000"/>
                    </a:schemeClr>
                  </a:solidFill>
                  <a:cs typeface="Arial" pitchFamily="34" charset="0"/>
                </a:rPr>
                <a:t>Heap sort</a:t>
              </a:r>
            </a:p>
          </p:txBody>
        </p:sp>
        <p:sp>
          <p:nvSpPr>
            <p:cNvPr id="31" name="TextBox 30"/>
            <p:cNvSpPr txBox="1"/>
            <p:nvPr/>
          </p:nvSpPr>
          <p:spPr bwMode="auto">
            <a:xfrm>
              <a:off x="2175371" y="2032239"/>
              <a:ext cx="5040560"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defRPr/>
              </a:pPr>
              <a:endParaRPr lang="ko-KR" altLang="en-US" sz="1200" dirty="0">
                <a:solidFill>
                  <a:schemeClr val="tx2">
                    <a:lumMod val="75000"/>
                  </a:schemeClr>
                </a:solidFill>
                <a:cs typeface="Arial" pitchFamily="34" charset="0"/>
              </a:endParaRPr>
            </a:p>
          </p:txBody>
        </p:sp>
      </p:grpSp>
      <p:grpSp>
        <p:nvGrpSpPr>
          <p:cNvPr id="32" name="Group 31"/>
          <p:cNvGrpSpPr/>
          <p:nvPr/>
        </p:nvGrpSpPr>
        <p:grpSpPr>
          <a:xfrm>
            <a:off x="2051720" y="1498684"/>
            <a:ext cx="3780979" cy="546274"/>
            <a:chOff x="2175371" y="1762964"/>
            <a:chExt cx="5040560" cy="546274"/>
          </a:xfrm>
        </p:grpSpPr>
        <p:sp>
          <p:nvSpPr>
            <p:cNvPr id="33" name="TextBox 10"/>
            <p:cNvSpPr txBox="1"/>
            <p:nvPr/>
          </p:nvSpPr>
          <p:spPr bwMode="auto">
            <a:xfrm>
              <a:off x="2175371" y="1762964"/>
              <a:ext cx="5040560" cy="307777"/>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defRPr/>
              </a:pPr>
              <a:r>
                <a:rPr lang="en-US" altLang="ko-KR" sz="1400" b="1" dirty="0">
                  <a:solidFill>
                    <a:schemeClr val="tx2">
                      <a:lumMod val="75000"/>
                    </a:schemeClr>
                  </a:solidFill>
                  <a:cs typeface="Arial" pitchFamily="34" charset="0"/>
                </a:rPr>
                <a:t>Quick sort</a:t>
              </a:r>
            </a:p>
          </p:txBody>
        </p:sp>
        <p:sp>
          <p:nvSpPr>
            <p:cNvPr id="34" name="TextBox 33"/>
            <p:cNvSpPr txBox="1"/>
            <p:nvPr/>
          </p:nvSpPr>
          <p:spPr bwMode="auto">
            <a:xfrm>
              <a:off x="2175371" y="2032239"/>
              <a:ext cx="5040560"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defRPr/>
              </a:pPr>
              <a:r>
                <a:rPr lang="en-US" altLang="ko-KR" sz="1200" dirty="0">
                  <a:solidFill>
                    <a:schemeClr val="tx2">
                      <a:lumMod val="75000"/>
                    </a:schemeClr>
                  </a:solidFill>
                  <a:cs typeface="Arial" pitchFamily="34" charset="0"/>
                </a:rPr>
                <a:t>Recursive quick sort, non recursive quick sort</a:t>
              </a:r>
              <a:endParaRPr lang="ko-KR" altLang="en-US" sz="1200" dirty="0">
                <a:solidFill>
                  <a:schemeClr val="tx2">
                    <a:lumMod val="75000"/>
                  </a:schemeClr>
                </a:solidFill>
                <a:cs typeface="Arial" pitchFamily="34" charset="0"/>
              </a:endParaRPr>
            </a:p>
          </p:txBody>
        </p:sp>
      </p:grpSp>
    </p:spTree>
    <p:extLst>
      <p:ext uri="{BB962C8B-B14F-4D97-AF65-F5344CB8AC3E}">
        <p14:creationId xmlns:p14="http://schemas.microsoft.com/office/powerpoint/2010/main" val="10950559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113D72-F462-B64A-A80A-C6C9B33796A3}"/>
              </a:ext>
            </a:extLst>
          </p:cNvPr>
          <p:cNvSpPr>
            <a:spLocks noGrp="1"/>
          </p:cNvSpPr>
          <p:nvPr>
            <p:ph type="body" sz="quarter" idx="10"/>
          </p:nvPr>
        </p:nvSpPr>
        <p:spPr/>
        <p:txBody>
          <a:bodyPr/>
          <a:lstStyle/>
          <a:p>
            <a:r>
              <a:rPr lang="en-US" altLang="en-US" dirty="0" err="1"/>
              <a:t>QuickSort</a:t>
            </a:r>
            <a:r>
              <a:rPr lang="en-US" altLang="en-US" dirty="0"/>
              <a:t> Analysis</a:t>
            </a:r>
            <a:endParaRPr lang="en-US" dirty="0"/>
          </a:p>
        </p:txBody>
      </p:sp>
      <p:sp>
        <p:nvSpPr>
          <p:cNvPr id="6" name="Text Placeholder 5">
            <a:extLst>
              <a:ext uri="{FF2B5EF4-FFF2-40B4-BE49-F238E27FC236}">
                <a16:creationId xmlns:a16="http://schemas.microsoft.com/office/drawing/2014/main" id="{132050B4-F5B7-D643-8BE2-FEA4482CA07A}"/>
              </a:ext>
            </a:extLst>
          </p:cNvPr>
          <p:cNvSpPr>
            <a:spLocks noGrp="1"/>
          </p:cNvSpPr>
          <p:nvPr>
            <p:ph type="body" sz="quarter" idx="4294967295"/>
          </p:nvPr>
        </p:nvSpPr>
        <p:spPr>
          <a:xfrm>
            <a:off x="1547664" y="1107784"/>
            <a:ext cx="7560840" cy="3552198"/>
          </a:xfrm>
          <a:prstGeom prst="rect">
            <a:avLst/>
          </a:prstGeom>
        </p:spPr>
        <p:txBody>
          <a:bodyPr/>
          <a:lstStyle/>
          <a:p>
            <a:pPr latinLnBrk="0" hangingPunct="0">
              <a:buClr>
                <a:schemeClr val="accent3"/>
              </a:buClr>
              <a:buFont typeface="Wingdings" pitchFamily="2" charset="2"/>
              <a:buChar char="v"/>
            </a:pPr>
            <a:r>
              <a:rPr lang="en-US" altLang="en-US" sz="2000" dirty="0"/>
              <a:t>Best case: pivot is always the middle</a:t>
            </a:r>
          </a:p>
          <a:p>
            <a:pPr lvl="1" latinLnBrk="0" hangingPunct="0">
              <a:buClr>
                <a:schemeClr val="accent3"/>
              </a:buClr>
              <a:buFont typeface="Wingdings" pitchFamily="2" charset="2"/>
              <a:buChar char="v"/>
            </a:pPr>
            <a:r>
              <a:rPr lang="en-US" altLang="en-US" sz="1600" dirty="0"/>
              <a:t>T(n) = 2T(n/2) + </a:t>
            </a:r>
            <a:r>
              <a:rPr lang="en-US" altLang="en-US" sz="1600" dirty="0" err="1"/>
              <a:t>cn</a:t>
            </a:r>
            <a:r>
              <a:rPr lang="en-US" altLang="en-US" sz="1600" dirty="0"/>
              <a:t> =&gt; O(</a:t>
            </a:r>
            <a:r>
              <a:rPr lang="en-US" altLang="en-US" sz="1600" dirty="0" err="1"/>
              <a:t>nlogn</a:t>
            </a:r>
            <a:r>
              <a:rPr lang="en-US" altLang="en-US" sz="1600" dirty="0"/>
              <a:t>)</a:t>
            </a:r>
          </a:p>
          <a:p>
            <a:pPr latinLnBrk="0" hangingPunct="0">
              <a:buClr>
                <a:schemeClr val="accent3"/>
              </a:buClr>
              <a:buFont typeface="Wingdings" pitchFamily="2" charset="2"/>
              <a:buChar char="v"/>
            </a:pPr>
            <a:r>
              <a:rPr lang="en-US" altLang="en-US" sz="2000" dirty="0"/>
              <a:t>Worst case: pivot is always the smallest</a:t>
            </a:r>
          </a:p>
          <a:p>
            <a:pPr lvl="1" latinLnBrk="0" hangingPunct="0">
              <a:buClr>
                <a:schemeClr val="accent3"/>
              </a:buClr>
              <a:buFont typeface="Wingdings" pitchFamily="2" charset="2"/>
              <a:buChar char="v"/>
            </a:pPr>
            <a:r>
              <a:rPr lang="en-US" altLang="en-US" sz="1600" dirty="0"/>
              <a:t>T(n) = T(n-1) + </a:t>
            </a:r>
            <a:r>
              <a:rPr lang="en-US" altLang="en-US" sz="1600" dirty="0" err="1"/>
              <a:t>cn</a:t>
            </a:r>
            <a:r>
              <a:rPr lang="en-US" altLang="en-US" sz="1600" dirty="0"/>
              <a:t> =&gt; O(n</a:t>
            </a:r>
            <a:r>
              <a:rPr lang="en-US" altLang="en-US" sz="1600" baseline="30000" dirty="0"/>
              <a:t>2</a:t>
            </a:r>
            <a:r>
              <a:rPr lang="en-US" altLang="en-US" sz="1600" dirty="0"/>
              <a:t>)	</a:t>
            </a:r>
          </a:p>
          <a:p>
            <a:pPr latinLnBrk="0" hangingPunct="0">
              <a:buClr>
                <a:schemeClr val="accent3"/>
              </a:buClr>
              <a:buFont typeface="Wingdings" pitchFamily="2" charset="2"/>
              <a:buChar char="v"/>
            </a:pPr>
            <a:r>
              <a:rPr lang="en-US" sz="2000" dirty="0"/>
              <a:t>Average case: pivot is randomly distributed</a:t>
            </a:r>
          </a:p>
          <a:p>
            <a:pPr latinLnBrk="0" hangingPunct="0">
              <a:buClr>
                <a:schemeClr val="accent3"/>
              </a:buClr>
              <a:buFont typeface="Wingdings" pitchFamily="2" charset="2"/>
              <a:buChar char="v"/>
            </a:pPr>
            <a:endParaRPr lang="en-US" sz="2000" dirty="0"/>
          </a:p>
          <a:p>
            <a:pPr latinLnBrk="0" hangingPunct="0">
              <a:buClr>
                <a:schemeClr val="accent3"/>
              </a:buClr>
              <a:buFont typeface="Wingdings" pitchFamily="2" charset="2"/>
              <a:buChar char="v"/>
            </a:pPr>
            <a:endParaRPr lang="en-US" sz="2000" dirty="0"/>
          </a:p>
          <a:p>
            <a:pPr lvl="1" latinLnBrk="0" hangingPunct="0">
              <a:buClr>
                <a:schemeClr val="accent3"/>
              </a:buClr>
              <a:buFont typeface="Wingdings" pitchFamily="2" charset="2"/>
              <a:buChar char="v"/>
            </a:pPr>
            <a:r>
              <a:rPr lang="en-US" sz="1600" dirty="0"/>
              <a:t>=&gt; O(</a:t>
            </a:r>
            <a:r>
              <a:rPr lang="en-US" sz="1600" dirty="0" err="1"/>
              <a:t>nlogn</a:t>
            </a:r>
            <a:r>
              <a:rPr lang="en-US" sz="1600" dirty="0"/>
              <a:t>)</a:t>
            </a:r>
          </a:p>
          <a:p>
            <a:pPr lvl="1" latinLnBrk="0" hangingPunct="0">
              <a:buClr>
                <a:schemeClr val="accent3"/>
              </a:buClr>
              <a:buFont typeface="Wingdings" pitchFamily="2" charset="2"/>
              <a:buChar char="v"/>
            </a:pPr>
            <a:endParaRPr lang="en-US" sz="1600" dirty="0"/>
          </a:p>
        </p:txBody>
      </p:sp>
      <p:pic>
        <p:nvPicPr>
          <p:cNvPr id="3" name="Picture 2">
            <a:extLst>
              <a:ext uri="{FF2B5EF4-FFF2-40B4-BE49-F238E27FC236}">
                <a16:creationId xmlns:a16="http://schemas.microsoft.com/office/drawing/2014/main" id="{0ED72134-EDE3-414A-AF23-2F15632AFF87}"/>
              </a:ext>
            </a:extLst>
          </p:cNvPr>
          <p:cNvPicPr>
            <a:picLocks noChangeAspect="1"/>
          </p:cNvPicPr>
          <p:nvPr/>
        </p:nvPicPr>
        <p:blipFill rotWithShape="1">
          <a:blip r:embed="rId2">
            <a:extLst>
              <a:ext uri="{28A0092B-C50C-407E-A947-70E740481C1C}">
                <a14:useLocalDpi xmlns:a14="http://schemas.microsoft.com/office/drawing/2010/main" val="0"/>
              </a:ext>
            </a:extLst>
          </a:blip>
          <a:srcRect t="14721" b="18900"/>
          <a:stretch/>
        </p:blipFill>
        <p:spPr>
          <a:xfrm>
            <a:off x="2987824" y="2859782"/>
            <a:ext cx="2386547" cy="576063"/>
          </a:xfrm>
          <a:prstGeom prst="rect">
            <a:avLst/>
          </a:prstGeom>
        </p:spPr>
      </p:pic>
      <p:sp>
        <p:nvSpPr>
          <p:cNvPr id="5" name="TextBox 4">
            <a:extLst>
              <a:ext uri="{FF2B5EF4-FFF2-40B4-BE49-F238E27FC236}">
                <a16:creationId xmlns:a16="http://schemas.microsoft.com/office/drawing/2014/main" id="{EAE5AC70-1C1F-8741-B72A-D120038694C6}"/>
              </a:ext>
            </a:extLst>
          </p:cNvPr>
          <p:cNvSpPr txBox="1"/>
          <p:nvPr/>
        </p:nvSpPr>
        <p:spPr>
          <a:xfrm>
            <a:off x="1579080" y="4627467"/>
            <a:ext cx="6264696" cy="307777"/>
          </a:xfrm>
          <a:prstGeom prst="rect">
            <a:avLst/>
          </a:prstGeom>
          <a:noFill/>
        </p:spPr>
        <p:txBody>
          <a:bodyPr wrap="square" rtlCol="0">
            <a:spAutoFit/>
          </a:bodyPr>
          <a:lstStyle/>
          <a:p>
            <a:r>
              <a:rPr lang="en-US" sz="1400" dirty="0"/>
              <a:t>[2]. </a:t>
            </a:r>
            <a:r>
              <a:rPr lang="en-US" sz="1400" i="1" dirty="0"/>
              <a:t>Data structures and algorithms in C</a:t>
            </a:r>
            <a:r>
              <a:rPr lang="en-US" sz="1400" dirty="0"/>
              <a:t>, Mark Allen Weiss</a:t>
            </a:r>
          </a:p>
        </p:txBody>
      </p:sp>
    </p:spTree>
    <p:extLst>
      <p:ext uri="{BB962C8B-B14F-4D97-AF65-F5344CB8AC3E}">
        <p14:creationId xmlns:p14="http://schemas.microsoft.com/office/powerpoint/2010/main" val="2281665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113D72-F462-B64A-A80A-C6C9B33796A3}"/>
              </a:ext>
            </a:extLst>
          </p:cNvPr>
          <p:cNvSpPr>
            <a:spLocks noGrp="1"/>
          </p:cNvSpPr>
          <p:nvPr>
            <p:ph type="body" sz="quarter" idx="10"/>
          </p:nvPr>
        </p:nvSpPr>
        <p:spPr/>
        <p:txBody>
          <a:bodyPr/>
          <a:lstStyle/>
          <a:p>
            <a:r>
              <a:rPr lang="en-US" altLang="en-US" dirty="0"/>
              <a:t>Non-recursive </a:t>
            </a:r>
            <a:r>
              <a:rPr lang="en-US" altLang="en-US" dirty="0" err="1"/>
              <a:t>QuickSort</a:t>
            </a:r>
            <a:endParaRPr lang="en-US" dirty="0"/>
          </a:p>
        </p:txBody>
      </p:sp>
      <p:pic>
        <p:nvPicPr>
          <p:cNvPr id="3" name="Picture 2">
            <a:extLst>
              <a:ext uri="{FF2B5EF4-FFF2-40B4-BE49-F238E27FC236}">
                <a16:creationId xmlns:a16="http://schemas.microsoft.com/office/drawing/2014/main" id="{A8C5DA97-B83D-FA42-9E76-9158F4D338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728" y="987574"/>
            <a:ext cx="4752528" cy="3667139"/>
          </a:xfrm>
          <a:prstGeom prst="rect">
            <a:avLst/>
          </a:prstGeom>
          <a:ln>
            <a:solidFill>
              <a:srgbClr val="0070C0"/>
            </a:solidFill>
          </a:ln>
        </p:spPr>
      </p:pic>
      <p:sp>
        <p:nvSpPr>
          <p:cNvPr id="6" name="TextBox 5">
            <a:extLst>
              <a:ext uri="{FF2B5EF4-FFF2-40B4-BE49-F238E27FC236}">
                <a16:creationId xmlns:a16="http://schemas.microsoft.com/office/drawing/2014/main" id="{53E90CA4-8027-464B-A3B1-56857FBEC86C}"/>
              </a:ext>
            </a:extLst>
          </p:cNvPr>
          <p:cNvSpPr txBox="1"/>
          <p:nvPr/>
        </p:nvSpPr>
        <p:spPr>
          <a:xfrm>
            <a:off x="1547664" y="4804245"/>
            <a:ext cx="5976664" cy="276999"/>
          </a:xfrm>
          <a:prstGeom prst="rect">
            <a:avLst/>
          </a:prstGeom>
          <a:noFill/>
        </p:spPr>
        <p:txBody>
          <a:bodyPr wrap="square" rtlCol="0">
            <a:spAutoFit/>
          </a:bodyPr>
          <a:lstStyle/>
          <a:p>
            <a:r>
              <a:rPr lang="en-US" sz="1200" dirty="0"/>
              <a:t>[1]. </a:t>
            </a:r>
            <a:r>
              <a:rPr lang="en-US" sz="1200" i="1" dirty="0"/>
              <a:t>Algorithms in C</a:t>
            </a:r>
            <a:r>
              <a:rPr lang="en-US" sz="1200" dirty="0"/>
              <a:t>, Robert Sedgewick</a:t>
            </a:r>
          </a:p>
        </p:txBody>
      </p:sp>
    </p:spTree>
    <p:extLst>
      <p:ext uri="{BB962C8B-B14F-4D97-AF65-F5344CB8AC3E}">
        <p14:creationId xmlns:p14="http://schemas.microsoft.com/office/powerpoint/2010/main" val="1603864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113D72-F462-B64A-A80A-C6C9B33796A3}"/>
              </a:ext>
            </a:extLst>
          </p:cNvPr>
          <p:cNvSpPr>
            <a:spLocks noGrp="1"/>
          </p:cNvSpPr>
          <p:nvPr>
            <p:ph type="body" sz="quarter" idx="10"/>
          </p:nvPr>
        </p:nvSpPr>
        <p:spPr/>
        <p:txBody>
          <a:bodyPr>
            <a:normAutofit fontScale="92500" lnSpcReduction="10000"/>
          </a:bodyPr>
          <a:lstStyle/>
          <a:p>
            <a:r>
              <a:rPr lang="en-US" dirty="0"/>
              <a:t>Recursive vs Non-recursive </a:t>
            </a:r>
            <a:r>
              <a:rPr lang="en-US" dirty="0" err="1"/>
              <a:t>QuickSort</a:t>
            </a:r>
            <a:endParaRPr lang="en-US" dirty="0"/>
          </a:p>
        </p:txBody>
      </p:sp>
      <p:sp>
        <p:nvSpPr>
          <p:cNvPr id="6" name="Text Placeholder 5">
            <a:extLst>
              <a:ext uri="{FF2B5EF4-FFF2-40B4-BE49-F238E27FC236}">
                <a16:creationId xmlns:a16="http://schemas.microsoft.com/office/drawing/2014/main" id="{132050B4-F5B7-D643-8BE2-FEA4482CA07A}"/>
              </a:ext>
            </a:extLst>
          </p:cNvPr>
          <p:cNvSpPr>
            <a:spLocks noGrp="1"/>
          </p:cNvSpPr>
          <p:nvPr>
            <p:ph type="body" sz="quarter" idx="4294967295"/>
          </p:nvPr>
        </p:nvSpPr>
        <p:spPr>
          <a:xfrm>
            <a:off x="1763688" y="1059582"/>
            <a:ext cx="7380312" cy="3600400"/>
          </a:xfrm>
          <a:prstGeom prst="rect">
            <a:avLst/>
          </a:prstGeom>
        </p:spPr>
        <p:txBody>
          <a:bodyPr/>
          <a:lstStyle/>
          <a:p>
            <a:pPr latinLnBrk="0" hangingPunct="0">
              <a:buClr>
                <a:schemeClr val="accent3"/>
              </a:buClr>
              <a:buFont typeface="Wingdings" pitchFamily="2" charset="2"/>
              <a:buChar char="v"/>
            </a:pPr>
            <a:r>
              <a:rPr lang="en-US" sz="2400" dirty="0"/>
              <a:t>Normally recursive is slower than iterative because of the overhead of recursive stack</a:t>
            </a:r>
          </a:p>
          <a:p>
            <a:pPr latinLnBrk="0" hangingPunct="0">
              <a:buClr>
                <a:schemeClr val="accent3"/>
              </a:buClr>
              <a:buFont typeface="Wingdings" pitchFamily="2" charset="2"/>
              <a:buChar char="v"/>
            </a:pPr>
            <a:r>
              <a:rPr lang="en-US" sz="2400" dirty="0"/>
              <a:t>But </a:t>
            </a:r>
            <a:r>
              <a:rPr lang="en-US" sz="2400" dirty="0" err="1"/>
              <a:t>QuickSort</a:t>
            </a:r>
            <a:r>
              <a:rPr lang="en-US" sz="2400" dirty="0"/>
              <a:t> is tail-recursive so it doesn’t really matter</a:t>
            </a:r>
          </a:p>
          <a:p>
            <a:pPr latinLnBrk="0" hangingPunct="0">
              <a:buClr>
                <a:schemeClr val="accent3"/>
              </a:buClr>
              <a:buFont typeface="Wingdings" pitchFamily="2" charset="2"/>
              <a:buChar char="v"/>
            </a:pPr>
            <a:r>
              <a:rPr lang="en-US" sz="2400" dirty="0"/>
              <a:t>Some modified version of </a:t>
            </a:r>
            <a:r>
              <a:rPr lang="en-US" sz="2400" dirty="0" err="1"/>
              <a:t>QuickSort</a:t>
            </a:r>
            <a:r>
              <a:rPr lang="en-US" sz="2400" dirty="0"/>
              <a:t> use a threshold and if number of elements is less than it then an elementary sort will be used</a:t>
            </a:r>
          </a:p>
        </p:txBody>
      </p:sp>
    </p:spTree>
    <p:extLst>
      <p:ext uri="{BB962C8B-B14F-4D97-AF65-F5344CB8AC3E}">
        <p14:creationId xmlns:p14="http://schemas.microsoft.com/office/powerpoint/2010/main" val="3675478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Merge Sort</a:t>
            </a:r>
            <a:endParaRPr lang="ko-KR" altLang="en-US" dirty="0"/>
          </a:p>
        </p:txBody>
      </p:sp>
      <p:sp>
        <p:nvSpPr>
          <p:cNvPr id="3" name="Text Placeholder 2"/>
          <p:cNvSpPr>
            <a:spLocks noGrp="1"/>
          </p:cNvSpPr>
          <p:nvPr>
            <p:ph type="body" sz="quarter" idx="11"/>
          </p:nvPr>
        </p:nvSpPr>
        <p:spPr/>
        <p:txBody>
          <a:bodyPr/>
          <a:lstStyle/>
          <a:p>
            <a:pPr lvl="0"/>
            <a:r>
              <a:rPr lang="en-US" altLang="ko-KR" dirty="0"/>
              <a:t>General ideas, merging, recursive </a:t>
            </a:r>
            <a:r>
              <a:rPr lang="en-US" altLang="ko-KR" dirty="0" err="1"/>
              <a:t>mergesort</a:t>
            </a:r>
            <a:r>
              <a:rPr lang="en-US" altLang="ko-KR" dirty="0"/>
              <a:t>, …</a:t>
            </a:r>
          </a:p>
        </p:txBody>
      </p:sp>
    </p:spTree>
    <p:extLst>
      <p:ext uri="{BB962C8B-B14F-4D97-AF65-F5344CB8AC3E}">
        <p14:creationId xmlns:p14="http://schemas.microsoft.com/office/powerpoint/2010/main" val="1667370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113D72-F462-B64A-A80A-C6C9B33796A3}"/>
              </a:ext>
            </a:extLst>
          </p:cNvPr>
          <p:cNvSpPr>
            <a:spLocks noGrp="1"/>
          </p:cNvSpPr>
          <p:nvPr>
            <p:ph type="body" sz="quarter" idx="10"/>
          </p:nvPr>
        </p:nvSpPr>
        <p:spPr/>
        <p:txBody>
          <a:bodyPr>
            <a:normAutofit fontScale="92500" lnSpcReduction="10000"/>
          </a:bodyPr>
          <a:lstStyle/>
          <a:p>
            <a:r>
              <a:rPr lang="en-US" altLang="en-US" dirty="0"/>
              <a:t>Merge Sort</a:t>
            </a:r>
            <a:endParaRPr lang="en-US" dirty="0"/>
          </a:p>
        </p:txBody>
      </p:sp>
      <p:sp>
        <p:nvSpPr>
          <p:cNvPr id="6" name="Text Placeholder 5">
            <a:extLst>
              <a:ext uri="{FF2B5EF4-FFF2-40B4-BE49-F238E27FC236}">
                <a16:creationId xmlns:a16="http://schemas.microsoft.com/office/drawing/2014/main" id="{132050B4-F5B7-D643-8BE2-FEA4482CA07A}"/>
              </a:ext>
            </a:extLst>
          </p:cNvPr>
          <p:cNvSpPr>
            <a:spLocks noGrp="1"/>
          </p:cNvSpPr>
          <p:nvPr>
            <p:ph type="body" sz="quarter" idx="4294967295"/>
          </p:nvPr>
        </p:nvSpPr>
        <p:spPr>
          <a:xfrm>
            <a:off x="1763688" y="1059582"/>
            <a:ext cx="7380312" cy="3600400"/>
          </a:xfrm>
          <a:prstGeom prst="rect">
            <a:avLst/>
          </a:prstGeom>
        </p:spPr>
        <p:txBody>
          <a:bodyPr/>
          <a:lstStyle/>
          <a:p>
            <a:pPr latinLnBrk="0" hangingPunct="0">
              <a:buClr>
                <a:schemeClr val="accent3"/>
              </a:buClr>
              <a:buFont typeface="Wingdings" pitchFamily="2" charset="2"/>
              <a:buChar char="v"/>
            </a:pPr>
            <a:r>
              <a:rPr lang="en-US" sz="2400" u="sng" dirty="0"/>
              <a:t>Key ideas</a:t>
            </a:r>
            <a:r>
              <a:rPr lang="en-US" sz="2400" dirty="0"/>
              <a:t>: if we have 2 sorted collections, we can merge them to have 1 sorted collection.</a:t>
            </a:r>
            <a:endParaRPr lang="en-US" sz="2000" dirty="0"/>
          </a:p>
        </p:txBody>
      </p:sp>
      <p:pic>
        <p:nvPicPr>
          <p:cNvPr id="2" name="Picture 1">
            <a:extLst>
              <a:ext uri="{FF2B5EF4-FFF2-40B4-BE49-F238E27FC236}">
                <a16:creationId xmlns:a16="http://schemas.microsoft.com/office/drawing/2014/main" id="{84308B46-A274-8344-9C41-A5B62FD311D0}"/>
              </a:ext>
            </a:extLst>
          </p:cNvPr>
          <p:cNvPicPr>
            <a:picLocks noChangeAspect="1"/>
          </p:cNvPicPr>
          <p:nvPr/>
        </p:nvPicPr>
        <p:blipFill>
          <a:blip r:embed="rId2"/>
          <a:stretch>
            <a:fillRect/>
          </a:stretch>
        </p:blipFill>
        <p:spPr>
          <a:xfrm>
            <a:off x="2987824" y="1841500"/>
            <a:ext cx="4572000" cy="3302000"/>
          </a:xfrm>
          <a:prstGeom prst="rect">
            <a:avLst/>
          </a:prstGeom>
        </p:spPr>
      </p:pic>
    </p:spTree>
    <p:extLst>
      <p:ext uri="{BB962C8B-B14F-4D97-AF65-F5344CB8AC3E}">
        <p14:creationId xmlns:p14="http://schemas.microsoft.com/office/powerpoint/2010/main" val="7605453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113D72-F462-B64A-A80A-C6C9B33796A3}"/>
              </a:ext>
            </a:extLst>
          </p:cNvPr>
          <p:cNvSpPr>
            <a:spLocks noGrp="1"/>
          </p:cNvSpPr>
          <p:nvPr>
            <p:ph type="body" sz="quarter" idx="10"/>
          </p:nvPr>
        </p:nvSpPr>
        <p:spPr/>
        <p:txBody>
          <a:bodyPr>
            <a:normAutofit fontScale="92500" lnSpcReduction="10000"/>
          </a:bodyPr>
          <a:lstStyle/>
          <a:p>
            <a:r>
              <a:rPr lang="en-US" altLang="en-US" dirty="0"/>
              <a:t>Merge Sort</a:t>
            </a:r>
            <a:endParaRPr lang="en-US" dirty="0"/>
          </a:p>
        </p:txBody>
      </p:sp>
      <p:sp>
        <p:nvSpPr>
          <p:cNvPr id="6" name="Text Placeholder 5">
            <a:extLst>
              <a:ext uri="{FF2B5EF4-FFF2-40B4-BE49-F238E27FC236}">
                <a16:creationId xmlns:a16="http://schemas.microsoft.com/office/drawing/2014/main" id="{132050B4-F5B7-D643-8BE2-FEA4482CA07A}"/>
              </a:ext>
            </a:extLst>
          </p:cNvPr>
          <p:cNvSpPr>
            <a:spLocks noGrp="1"/>
          </p:cNvSpPr>
          <p:nvPr>
            <p:ph type="body" sz="quarter" idx="4294967295"/>
          </p:nvPr>
        </p:nvSpPr>
        <p:spPr>
          <a:xfrm>
            <a:off x="1763688" y="1059582"/>
            <a:ext cx="7380312" cy="3600400"/>
          </a:xfrm>
          <a:prstGeom prst="rect">
            <a:avLst/>
          </a:prstGeom>
        </p:spPr>
        <p:txBody>
          <a:bodyPr/>
          <a:lstStyle/>
          <a:p>
            <a:pPr latinLnBrk="0" hangingPunct="0">
              <a:buClr>
                <a:schemeClr val="accent3"/>
              </a:buClr>
              <a:buFont typeface="Wingdings" pitchFamily="2" charset="2"/>
              <a:buChar char="v"/>
            </a:pPr>
            <a:r>
              <a:rPr lang="en-US" sz="2400" dirty="0"/>
              <a:t>Merge process: Repeatedly compare the 2 least elements and copy the smaller one to the 2</a:t>
            </a:r>
            <a:r>
              <a:rPr lang="en-US" sz="2400" baseline="30000" dirty="0"/>
              <a:t>nd</a:t>
            </a:r>
            <a:r>
              <a:rPr lang="en-US" sz="2400" dirty="0"/>
              <a:t> collection. </a:t>
            </a:r>
            <a:endParaRPr lang="en-US" sz="2000" dirty="0"/>
          </a:p>
        </p:txBody>
      </p:sp>
      <p:pic>
        <p:nvPicPr>
          <p:cNvPr id="5" name="Picture 4">
            <a:extLst>
              <a:ext uri="{FF2B5EF4-FFF2-40B4-BE49-F238E27FC236}">
                <a16:creationId xmlns:a16="http://schemas.microsoft.com/office/drawing/2014/main" id="{D28981F0-DC0E-8D4D-BCDC-BB765FBB3A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9792" y="2283718"/>
            <a:ext cx="5179816" cy="2284214"/>
          </a:xfrm>
          <a:prstGeom prst="rect">
            <a:avLst/>
          </a:prstGeom>
        </p:spPr>
      </p:pic>
    </p:spTree>
    <p:extLst>
      <p:ext uri="{BB962C8B-B14F-4D97-AF65-F5344CB8AC3E}">
        <p14:creationId xmlns:p14="http://schemas.microsoft.com/office/powerpoint/2010/main" val="2371063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113D72-F462-B64A-A80A-C6C9B33796A3}"/>
              </a:ext>
            </a:extLst>
          </p:cNvPr>
          <p:cNvSpPr>
            <a:spLocks noGrp="1"/>
          </p:cNvSpPr>
          <p:nvPr>
            <p:ph type="body" sz="quarter" idx="10"/>
          </p:nvPr>
        </p:nvSpPr>
        <p:spPr/>
        <p:txBody>
          <a:bodyPr>
            <a:normAutofit fontScale="92500" lnSpcReduction="10000"/>
          </a:bodyPr>
          <a:lstStyle/>
          <a:p>
            <a:r>
              <a:rPr lang="en-US" altLang="en-US" dirty="0"/>
              <a:t>Merge Sort</a:t>
            </a:r>
            <a:endParaRPr lang="en-US" dirty="0"/>
          </a:p>
        </p:txBody>
      </p:sp>
      <p:sp>
        <p:nvSpPr>
          <p:cNvPr id="6" name="Text Placeholder 5">
            <a:extLst>
              <a:ext uri="{FF2B5EF4-FFF2-40B4-BE49-F238E27FC236}">
                <a16:creationId xmlns:a16="http://schemas.microsoft.com/office/drawing/2014/main" id="{132050B4-F5B7-D643-8BE2-FEA4482CA07A}"/>
              </a:ext>
            </a:extLst>
          </p:cNvPr>
          <p:cNvSpPr>
            <a:spLocks noGrp="1"/>
          </p:cNvSpPr>
          <p:nvPr>
            <p:ph type="body" sz="quarter" idx="4294967295"/>
          </p:nvPr>
        </p:nvSpPr>
        <p:spPr>
          <a:xfrm>
            <a:off x="1763688" y="1059582"/>
            <a:ext cx="7380312" cy="3600400"/>
          </a:xfrm>
          <a:prstGeom prst="rect">
            <a:avLst/>
          </a:prstGeom>
        </p:spPr>
        <p:txBody>
          <a:bodyPr/>
          <a:lstStyle/>
          <a:p>
            <a:pPr latinLnBrk="0" hangingPunct="0">
              <a:buClr>
                <a:schemeClr val="accent3"/>
              </a:buClr>
              <a:buFont typeface="Wingdings" pitchFamily="2" charset="2"/>
              <a:buChar char="v"/>
            </a:pPr>
            <a:r>
              <a:rPr lang="en-US" sz="2400" dirty="0"/>
              <a:t>Implementation of merge process</a:t>
            </a:r>
            <a:endParaRPr lang="en-US" sz="2000" dirty="0"/>
          </a:p>
        </p:txBody>
      </p:sp>
      <p:pic>
        <p:nvPicPr>
          <p:cNvPr id="3" name="Picture 2">
            <a:extLst>
              <a:ext uri="{FF2B5EF4-FFF2-40B4-BE49-F238E27FC236}">
                <a16:creationId xmlns:a16="http://schemas.microsoft.com/office/drawing/2014/main" id="{09305251-B9C2-C94D-85EC-20FC2DFBB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1760" y="1579606"/>
            <a:ext cx="4788340" cy="3455025"/>
          </a:xfrm>
          <a:prstGeom prst="rect">
            <a:avLst/>
          </a:prstGeom>
          <a:ln>
            <a:solidFill>
              <a:srgbClr val="0070C0"/>
            </a:solidFill>
          </a:ln>
        </p:spPr>
      </p:pic>
    </p:spTree>
    <p:extLst>
      <p:ext uri="{BB962C8B-B14F-4D97-AF65-F5344CB8AC3E}">
        <p14:creationId xmlns:p14="http://schemas.microsoft.com/office/powerpoint/2010/main" val="9564327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113D72-F462-B64A-A80A-C6C9B33796A3}"/>
              </a:ext>
            </a:extLst>
          </p:cNvPr>
          <p:cNvSpPr>
            <a:spLocks noGrp="1"/>
          </p:cNvSpPr>
          <p:nvPr>
            <p:ph type="body" sz="quarter" idx="10"/>
          </p:nvPr>
        </p:nvSpPr>
        <p:spPr/>
        <p:txBody>
          <a:bodyPr/>
          <a:lstStyle/>
          <a:p>
            <a:r>
              <a:rPr lang="en-US" dirty="0"/>
              <a:t>Recursive </a:t>
            </a:r>
            <a:r>
              <a:rPr lang="en-US" dirty="0" err="1"/>
              <a:t>MergeSort</a:t>
            </a:r>
            <a:endParaRPr lang="en-US" dirty="0"/>
          </a:p>
        </p:txBody>
      </p:sp>
      <p:pic>
        <p:nvPicPr>
          <p:cNvPr id="3" name="Picture 2">
            <a:extLst>
              <a:ext uri="{FF2B5EF4-FFF2-40B4-BE49-F238E27FC236}">
                <a16:creationId xmlns:a16="http://schemas.microsoft.com/office/drawing/2014/main" id="{8142886D-632F-AF40-A175-5C6B236350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4086" y="771550"/>
            <a:ext cx="6277841" cy="4227934"/>
          </a:xfrm>
          <a:prstGeom prst="rect">
            <a:avLst/>
          </a:prstGeom>
        </p:spPr>
      </p:pic>
    </p:spTree>
    <p:extLst>
      <p:ext uri="{BB962C8B-B14F-4D97-AF65-F5344CB8AC3E}">
        <p14:creationId xmlns:p14="http://schemas.microsoft.com/office/powerpoint/2010/main" val="4200776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113D72-F462-B64A-A80A-C6C9B33796A3}"/>
              </a:ext>
            </a:extLst>
          </p:cNvPr>
          <p:cNvSpPr>
            <a:spLocks noGrp="1"/>
          </p:cNvSpPr>
          <p:nvPr>
            <p:ph type="body" sz="quarter" idx="10"/>
          </p:nvPr>
        </p:nvSpPr>
        <p:spPr/>
        <p:txBody>
          <a:bodyPr/>
          <a:lstStyle/>
          <a:p>
            <a:r>
              <a:rPr lang="en-US"/>
              <a:t>Merge Sort </a:t>
            </a:r>
            <a:r>
              <a:rPr lang="en-US" dirty="0"/>
              <a:t>Analysis</a:t>
            </a:r>
          </a:p>
        </p:txBody>
      </p:sp>
      <p:sp>
        <p:nvSpPr>
          <p:cNvPr id="6" name="Text Placeholder 5">
            <a:extLst>
              <a:ext uri="{FF2B5EF4-FFF2-40B4-BE49-F238E27FC236}">
                <a16:creationId xmlns:a16="http://schemas.microsoft.com/office/drawing/2014/main" id="{132050B4-F5B7-D643-8BE2-FEA4482CA07A}"/>
              </a:ext>
            </a:extLst>
          </p:cNvPr>
          <p:cNvSpPr>
            <a:spLocks noGrp="1"/>
          </p:cNvSpPr>
          <p:nvPr>
            <p:ph type="body" sz="quarter" idx="4294967295"/>
          </p:nvPr>
        </p:nvSpPr>
        <p:spPr>
          <a:xfrm>
            <a:off x="1763688" y="1059582"/>
            <a:ext cx="7380312" cy="3600400"/>
          </a:xfrm>
          <a:prstGeom prst="rect">
            <a:avLst/>
          </a:prstGeom>
        </p:spPr>
        <p:txBody>
          <a:bodyPr/>
          <a:lstStyle/>
          <a:p>
            <a:pPr latinLnBrk="0" hangingPunct="0">
              <a:buClr>
                <a:schemeClr val="accent3"/>
              </a:buClr>
              <a:buFont typeface="Wingdings" pitchFamily="2" charset="2"/>
              <a:buChar char="v"/>
            </a:pPr>
            <a:r>
              <a:rPr lang="en-US" sz="2000" dirty="0"/>
              <a:t>The key is to merge 2 sorted collection so no best case</a:t>
            </a:r>
          </a:p>
          <a:p>
            <a:pPr latinLnBrk="0" hangingPunct="0">
              <a:buClr>
                <a:schemeClr val="accent3"/>
              </a:buClr>
              <a:buFont typeface="Wingdings" pitchFamily="2" charset="2"/>
              <a:buChar char="v"/>
            </a:pPr>
            <a:r>
              <a:rPr lang="en-US" sz="2000" dirty="0"/>
              <a:t>T(n) = 2 T(n/2) + </a:t>
            </a:r>
            <a:r>
              <a:rPr lang="en-US" sz="2000" dirty="0" err="1"/>
              <a:t>cn</a:t>
            </a:r>
            <a:endParaRPr lang="en-US" sz="2000" dirty="0"/>
          </a:p>
          <a:p>
            <a:pPr latinLnBrk="0" hangingPunct="0">
              <a:buClr>
                <a:schemeClr val="accent3"/>
              </a:buClr>
              <a:buFont typeface="Wingdings" pitchFamily="2" charset="2"/>
              <a:buChar char="v"/>
            </a:pPr>
            <a:r>
              <a:rPr lang="en-US" sz="2000" dirty="0"/>
              <a:t>=&gt; O(</a:t>
            </a:r>
            <a:r>
              <a:rPr lang="en-US" sz="2000" dirty="0" err="1"/>
              <a:t>nlogn</a:t>
            </a:r>
            <a:r>
              <a:rPr lang="en-US" sz="2000" dirty="0"/>
              <a:t>)</a:t>
            </a:r>
          </a:p>
          <a:p>
            <a:pPr latinLnBrk="0" hangingPunct="0">
              <a:buClr>
                <a:schemeClr val="accent3"/>
              </a:buClr>
              <a:buFont typeface="Wingdings" pitchFamily="2" charset="2"/>
              <a:buChar char="v"/>
            </a:pPr>
            <a:endParaRPr lang="en-US" sz="2000" dirty="0"/>
          </a:p>
          <a:p>
            <a:pPr latinLnBrk="0" hangingPunct="0">
              <a:buClr>
                <a:schemeClr val="accent3"/>
              </a:buClr>
              <a:buFont typeface="Wingdings" pitchFamily="2" charset="2"/>
              <a:buChar char="v"/>
            </a:pPr>
            <a:r>
              <a:rPr lang="en-US" sz="2000" dirty="0"/>
              <a:t>Although </a:t>
            </a:r>
            <a:r>
              <a:rPr lang="en-US" sz="2000" dirty="0" err="1"/>
              <a:t>mergesort's</a:t>
            </a:r>
            <a:r>
              <a:rPr lang="en-US" sz="2000" dirty="0"/>
              <a:t> running time is O(n log n), it is hardly ever used for main memory sorts. The main problem is that merging two sorted lists requires linear extra memory, and the additional work spent copying to the temporary array and back, throughout the algorithm, has the effect of slowing down the sort considerably.</a:t>
            </a:r>
          </a:p>
        </p:txBody>
      </p:sp>
    </p:spTree>
    <p:extLst>
      <p:ext uri="{BB962C8B-B14F-4D97-AF65-F5344CB8AC3E}">
        <p14:creationId xmlns:p14="http://schemas.microsoft.com/office/powerpoint/2010/main" val="14726890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113D72-F462-B64A-A80A-C6C9B33796A3}"/>
              </a:ext>
            </a:extLst>
          </p:cNvPr>
          <p:cNvSpPr>
            <a:spLocks noGrp="1"/>
          </p:cNvSpPr>
          <p:nvPr>
            <p:ph type="body" sz="quarter" idx="10"/>
          </p:nvPr>
        </p:nvSpPr>
        <p:spPr/>
        <p:txBody>
          <a:bodyPr/>
          <a:lstStyle/>
          <a:p>
            <a:r>
              <a:rPr lang="en-US" dirty="0"/>
              <a:t>Other </a:t>
            </a:r>
            <a:r>
              <a:rPr lang="en-US" dirty="0" err="1"/>
              <a:t>MergeSort</a:t>
            </a:r>
            <a:r>
              <a:rPr lang="en-US" dirty="0"/>
              <a:t> Algorithms</a:t>
            </a:r>
          </a:p>
        </p:txBody>
      </p:sp>
      <p:sp>
        <p:nvSpPr>
          <p:cNvPr id="6" name="Text Placeholder 5">
            <a:extLst>
              <a:ext uri="{FF2B5EF4-FFF2-40B4-BE49-F238E27FC236}">
                <a16:creationId xmlns:a16="http://schemas.microsoft.com/office/drawing/2014/main" id="{132050B4-F5B7-D643-8BE2-FEA4482CA07A}"/>
              </a:ext>
            </a:extLst>
          </p:cNvPr>
          <p:cNvSpPr>
            <a:spLocks noGrp="1"/>
          </p:cNvSpPr>
          <p:nvPr>
            <p:ph type="body" sz="quarter" idx="4294967295"/>
          </p:nvPr>
        </p:nvSpPr>
        <p:spPr>
          <a:xfrm>
            <a:off x="1763688" y="1059582"/>
            <a:ext cx="7380312" cy="3600400"/>
          </a:xfrm>
          <a:prstGeom prst="rect">
            <a:avLst/>
          </a:prstGeom>
        </p:spPr>
        <p:txBody>
          <a:bodyPr/>
          <a:lstStyle/>
          <a:p>
            <a:pPr latinLnBrk="0" hangingPunct="0">
              <a:buClr>
                <a:schemeClr val="accent3"/>
              </a:buClr>
              <a:buFont typeface="Wingdings" pitchFamily="2" charset="2"/>
              <a:buChar char="v"/>
            </a:pPr>
            <a:r>
              <a:rPr lang="en-US" sz="2000" dirty="0"/>
              <a:t>Non-recursive or bottom-up </a:t>
            </a:r>
            <a:r>
              <a:rPr lang="en-US" sz="2000" dirty="0" err="1"/>
              <a:t>MergeSort</a:t>
            </a:r>
            <a:endParaRPr lang="en-US" sz="2000" dirty="0"/>
          </a:p>
          <a:p>
            <a:pPr latinLnBrk="0" hangingPunct="0">
              <a:buClr>
                <a:schemeClr val="accent3"/>
              </a:buClr>
              <a:buFont typeface="Wingdings" pitchFamily="2" charset="2"/>
              <a:buChar char="v"/>
            </a:pPr>
            <a:endParaRPr lang="en-US" sz="2000" dirty="0"/>
          </a:p>
          <a:p>
            <a:pPr latinLnBrk="0" hangingPunct="0">
              <a:buClr>
                <a:schemeClr val="accent3"/>
              </a:buClr>
              <a:buFont typeface="Wingdings" pitchFamily="2" charset="2"/>
              <a:buChar char="v"/>
            </a:pPr>
            <a:endParaRPr lang="en-US" sz="2000" dirty="0"/>
          </a:p>
          <a:p>
            <a:pPr latinLnBrk="0" hangingPunct="0">
              <a:buClr>
                <a:schemeClr val="accent3"/>
              </a:buClr>
              <a:buFont typeface="Wingdings" pitchFamily="2" charset="2"/>
              <a:buChar char="v"/>
            </a:pPr>
            <a:endParaRPr lang="en-US" sz="2000" dirty="0"/>
          </a:p>
          <a:p>
            <a:pPr latinLnBrk="0" hangingPunct="0">
              <a:buClr>
                <a:schemeClr val="accent3"/>
              </a:buClr>
              <a:buFont typeface="Wingdings" pitchFamily="2" charset="2"/>
              <a:buChar char="v"/>
            </a:pPr>
            <a:endParaRPr lang="en-US" sz="2000" dirty="0"/>
          </a:p>
          <a:p>
            <a:pPr latinLnBrk="0" hangingPunct="0">
              <a:buClr>
                <a:schemeClr val="accent3"/>
              </a:buClr>
              <a:buFont typeface="Wingdings" pitchFamily="2" charset="2"/>
              <a:buChar char="v"/>
            </a:pPr>
            <a:endParaRPr lang="en-US" sz="2000" dirty="0"/>
          </a:p>
          <a:p>
            <a:pPr latinLnBrk="0" hangingPunct="0">
              <a:buClr>
                <a:schemeClr val="accent3"/>
              </a:buClr>
              <a:buFont typeface="Wingdings" pitchFamily="2" charset="2"/>
              <a:buChar char="v"/>
            </a:pPr>
            <a:endParaRPr lang="en-US" sz="2000" dirty="0"/>
          </a:p>
          <a:p>
            <a:pPr latinLnBrk="0" hangingPunct="0">
              <a:buClr>
                <a:schemeClr val="accent3"/>
              </a:buClr>
              <a:buFont typeface="Wingdings" pitchFamily="2" charset="2"/>
              <a:buChar char="v"/>
            </a:pPr>
            <a:r>
              <a:rPr lang="en-US" sz="2000" dirty="0"/>
              <a:t>Still O(</a:t>
            </a:r>
            <a:r>
              <a:rPr lang="en-US" sz="2000" dirty="0" err="1"/>
              <a:t>nlogn</a:t>
            </a:r>
            <a:r>
              <a:rPr lang="en-US" sz="2000" dirty="0"/>
              <a:t>), still need to use extra space to copy</a:t>
            </a:r>
          </a:p>
          <a:p>
            <a:pPr marL="0" indent="0" latinLnBrk="0" hangingPunct="0">
              <a:buClr>
                <a:schemeClr val="accent3"/>
              </a:buClr>
              <a:buNone/>
            </a:pPr>
            <a:endParaRPr lang="en-US" sz="2000" dirty="0"/>
          </a:p>
        </p:txBody>
      </p:sp>
      <p:pic>
        <p:nvPicPr>
          <p:cNvPr id="3" name="Picture 2">
            <a:extLst>
              <a:ext uri="{FF2B5EF4-FFF2-40B4-BE49-F238E27FC236}">
                <a16:creationId xmlns:a16="http://schemas.microsoft.com/office/drawing/2014/main" id="{630E8E9A-C039-734B-AB50-B61E4E1FB1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9752" y="1563638"/>
            <a:ext cx="5613400" cy="1778000"/>
          </a:xfrm>
          <a:prstGeom prst="rect">
            <a:avLst/>
          </a:prstGeom>
          <a:ln>
            <a:solidFill>
              <a:srgbClr val="0070C0"/>
            </a:solidFill>
          </a:ln>
        </p:spPr>
      </p:pic>
    </p:spTree>
    <p:extLst>
      <p:ext uri="{BB962C8B-B14F-4D97-AF65-F5344CB8AC3E}">
        <p14:creationId xmlns:p14="http://schemas.microsoft.com/office/powerpoint/2010/main" val="1083738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Elementary Sorting</a:t>
            </a:r>
            <a:endParaRPr lang="ko-KR" altLang="en-US" dirty="0"/>
          </a:p>
        </p:txBody>
      </p:sp>
      <p:sp>
        <p:nvSpPr>
          <p:cNvPr id="3" name="Text Placeholder 2"/>
          <p:cNvSpPr>
            <a:spLocks noGrp="1"/>
          </p:cNvSpPr>
          <p:nvPr>
            <p:ph type="body" sz="quarter" idx="11"/>
          </p:nvPr>
        </p:nvSpPr>
        <p:spPr/>
        <p:txBody>
          <a:bodyPr/>
          <a:lstStyle/>
          <a:p>
            <a:pPr lvl="0"/>
            <a:r>
              <a:rPr lang="en-US" altLang="ko-KR" dirty="0"/>
              <a:t>Bubble sort, Insertion sort, Selection sort</a:t>
            </a:r>
          </a:p>
        </p:txBody>
      </p:sp>
    </p:spTree>
    <p:extLst>
      <p:ext uri="{BB962C8B-B14F-4D97-AF65-F5344CB8AC3E}">
        <p14:creationId xmlns:p14="http://schemas.microsoft.com/office/powerpoint/2010/main" val="3101234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113D72-F462-B64A-A80A-C6C9B33796A3}"/>
              </a:ext>
            </a:extLst>
          </p:cNvPr>
          <p:cNvSpPr>
            <a:spLocks noGrp="1"/>
          </p:cNvSpPr>
          <p:nvPr>
            <p:ph type="body" sz="quarter" idx="10"/>
          </p:nvPr>
        </p:nvSpPr>
        <p:spPr/>
        <p:txBody>
          <a:bodyPr/>
          <a:lstStyle/>
          <a:p>
            <a:r>
              <a:rPr lang="en-US" dirty="0"/>
              <a:t>Other </a:t>
            </a:r>
            <a:r>
              <a:rPr lang="en-US" dirty="0" err="1"/>
              <a:t>MergeSort</a:t>
            </a:r>
            <a:r>
              <a:rPr lang="en-US" dirty="0"/>
              <a:t> Algorithms</a:t>
            </a:r>
          </a:p>
        </p:txBody>
      </p:sp>
      <p:sp>
        <p:nvSpPr>
          <p:cNvPr id="6" name="Text Placeholder 5">
            <a:extLst>
              <a:ext uri="{FF2B5EF4-FFF2-40B4-BE49-F238E27FC236}">
                <a16:creationId xmlns:a16="http://schemas.microsoft.com/office/drawing/2014/main" id="{132050B4-F5B7-D643-8BE2-FEA4482CA07A}"/>
              </a:ext>
            </a:extLst>
          </p:cNvPr>
          <p:cNvSpPr>
            <a:spLocks noGrp="1"/>
          </p:cNvSpPr>
          <p:nvPr>
            <p:ph type="body" sz="quarter" idx="4294967295"/>
          </p:nvPr>
        </p:nvSpPr>
        <p:spPr>
          <a:xfrm>
            <a:off x="1763688" y="1059582"/>
            <a:ext cx="7272808" cy="3960440"/>
          </a:xfrm>
          <a:prstGeom prst="rect">
            <a:avLst/>
          </a:prstGeom>
        </p:spPr>
        <p:txBody>
          <a:bodyPr/>
          <a:lstStyle/>
          <a:p>
            <a:pPr latinLnBrk="0" hangingPunct="0">
              <a:buClr>
                <a:schemeClr val="accent3"/>
              </a:buClr>
              <a:buFont typeface="Wingdings" pitchFamily="2" charset="2"/>
              <a:buChar char="v"/>
            </a:pPr>
            <a:r>
              <a:rPr lang="en-US" sz="2000" dirty="0"/>
              <a:t>In-place </a:t>
            </a:r>
            <a:r>
              <a:rPr lang="en-US" sz="2000" dirty="0" err="1"/>
              <a:t>MergeSort</a:t>
            </a:r>
            <a:endParaRPr lang="en-US" sz="2000" dirty="0"/>
          </a:p>
          <a:p>
            <a:pPr latinLnBrk="0" hangingPunct="0">
              <a:buClr>
                <a:schemeClr val="accent3"/>
              </a:buClr>
              <a:buFont typeface="Wingdings" pitchFamily="2" charset="2"/>
              <a:buChar char="v"/>
            </a:pPr>
            <a:endParaRPr lang="en-US" sz="2000" dirty="0"/>
          </a:p>
          <a:p>
            <a:pPr latinLnBrk="0" hangingPunct="0">
              <a:buClr>
                <a:schemeClr val="accent3"/>
              </a:buClr>
              <a:buFont typeface="Wingdings" pitchFamily="2" charset="2"/>
              <a:buChar char="v"/>
            </a:pPr>
            <a:endParaRPr lang="en-US" sz="2000" dirty="0"/>
          </a:p>
          <a:p>
            <a:pPr latinLnBrk="0" hangingPunct="0">
              <a:buClr>
                <a:schemeClr val="accent3"/>
              </a:buClr>
              <a:buFont typeface="Wingdings" pitchFamily="2" charset="2"/>
              <a:buChar char="v"/>
            </a:pPr>
            <a:endParaRPr lang="en-US" sz="2000" dirty="0"/>
          </a:p>
          <a:p>
            <a:pPr latinLnBrk="0" hangingPunct="0">
              <a:buClr>
                <a:schemeClr val="accent3"/>
              </a:buClr>
              <a:buFont typeface="Wingdings" pitchFamily="2" charset="2"/>
              <a:buChar char="v"/>
            </a:pPr>
            <a:endParaRPr lang="en-US" sz="2000" dirty="0"/>
          </a:p>
          <a:p>
            <a:pPr latinLnBrk="0" hangingPunct="0">
              <a:buClr>
                <a:schemeClr val="accent3"/>
              </a:buClr>
              <a:buFont typeface="Wingdings" pitchFamily="2" charset="2"/>
              <a:buChar char="v"/>
            </a:pPr>
            <a:endParaRPr lang="en-US" sz="2000" dirty="0"/>
          </a:p>
          <a:p>
            <a:pPr latinLnBrk="0" hangingPunct="0">
              <a:buClr>
                <a:schemeClr val="accent3"/>
              </a:buClr>
              <a:buFont typeface="Wingdings" pitchFamily="2" charset="2"/>
              <a:buChar char="v"/>
            </a:pPr>
            <a:endParaRPr lang="en-US" sz="2000" dirty="0"/>
          </a:p>
          <a:p>
            <a:pPr latinLnBrk="0" hangingPunct="0">
              <a:buClr>
                <a:schemeClr val="accent3"/>
              </a:buClr>
              <a:buFont typeface="Wingdings" pitchFamily="2" charset="2"/>
              <a:buChar char="v"/>
            </a:pPr>
            <a:endParaRPr lang="en-US" sz="2000" dirty="0"/>
          </a:p>
          <a:p>
            <a:pPr latinLnBrk="0" hangingPunct="0">
              <a:buClr>
                <a:schemeClr val="accent3"/>
              </a:buClr>
              <a:buFont typeface="Wingdings" pitchFamily="2" charset="2"/>
              <a:buChar char="v"/>
            </a:pPr>
            <a:endParaRPr lang="en-US" sz="2000" dirty="0"/>
          </a:p>
          <a:p>
            <a:pPr latinLnBrk="0" hangingPunct="0">
              <a:buClr>
                <a:schemeClr val="accent3"/>
              </a:buClr>
              <a:buFont typeface="Wingdings" pitchFamily="2" charset="2"/>
              <a:buChar char="v"/>
            </a:pPr>
            <a:r>
              <a:rPr lang="en-US" sz="2000" dirty="0"/>
              <a:t>No need for extra space but O(n</a:t>
            </a:r>
            <a:r>
              <a:rPr lang="en-US" sz="2000" baseline="30000" dirty="0"/>
              <a:t>2</a:t>
            </a:r>
            <a:r>
              <a:rPr lang="en-US" sz="2000" dirty="0"/>
              <a:t>)</a:t>
            </a:r>
          </a:p>
          <a:p>
            <a:pPr marL="0" indent="0" latinLnBrk="0" hangingPunct="0">
              <a:buClr>
                <a:schemeClr val="accent3"/>
              </a:buClr>
              <a:buNone/>
            </a:pPr>
            <a:endParaRPr lang="en-US" sz="2000" dirty="0"/>
          </a:p>
        </p:txBody>
      </p:sp>
      <p:pic>
        <p:nvPicPr>
          <p:cNvPr id="5" name="Picture 4">
            <a:extLst>
              <a:ext uri="{FF2B5EF4-FFF2-40B4-BE49-F238E27FC236}">
                <a16:creationId xmlns:a16="http://schemas.microsoft.com/office/drawing/2014/main" id="{CA987E4A-1EB7-B246-B239-6B12C0A5D1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08" y="1491630"/>
            <a:ext cx="4858742" cy="2917216"/>
          </a:xfrm>
          <a:prstGeom prst="rect">
            <a:avLst/>
          </a:prstGeom>
          <a:ln>
            <a:solidFill>
              <a:srgbClr val="0070C0"/>
            </a:solidFill>
          </a:ln>
        </p:spPr>
      </p:pic>
    </p:spTree>
    <p:extLst>
      <p:ext uri="{BB962C8B-B14F-4D97-AF65-F5344CB8AC3E}">
        <p14:creationId xmlns:p14="http://schemas.microsoft.com/office/powerpoint/2010/main" val="1303835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113D72-F462-B64A-A80A-C6C9B33796A3}"/>
              </a:ext>
            </a:extLst>
          </p:cNvPr>
          <p:cNvSpPr>
            <a:spLocks noGrp="1"/>
          </p:cNvSpPr>
          <p:nvPr>
            <p:ph type="body" sz="quarter" idx="10"/>
          </p:nvPr>
        </p:nvSpPr>
        <p:spPr/>
        <p:txBody>
          <a:bodyPr/>
          <a:lstStyle/>
          <a:p>
            <a:r>
              <a:rPr lang="en-US" altLang="en-US" dirty="0">
                <a:cs typeface="Times New Roman" panose="02020603050405020304" pitchFamily="18" charset="0"/>
              </a:rPr>
              <a:t>Bubble Sort</a:t>
            </a:r>
            <a:endParaRPr lang="en-US" dirty="0"/>
          </a:p>
        </p:txBody>
      </p:sp>
      <p:sp>
        <p:nvSpPr>
          <p:cNvPr id="6" name="Text Placeholder 5">
            <a:extLst>
              <a:ext uri="{FF2B5EF4-FFF2-40B4-BE49-F238E27FC236}">
                <a16:creationId xmlns:a16="http://schemas.microsoft.com/office/drawing/2014/main" id="{132050B4-F5B7-D643-8BE2-FEA4482CA07A}"/>
              </a:ext>
            </a:extLst>
          </p:cNvPr>
          <p:cNvSpPr>
            <a:spLocks noGrp="1"/>
          </p:cNvSpPr>
          <p:nvPr>
            <p:ph type="body" sz="quarter" idx="4294967295"/>
          </p:nvPr>
        </p:nvSpPr>
        <p:spPr>
          <a:xfrm>
            <a:off x="1763688" y="1059582"/>
            <a:ext cx="7380312" cy="3600400"/>
          </a:xfrm>
          <a:prstGeom prst="rect">
            <a:avLst/>
          </a:prstGeom>
        </p:spPr>
        <p:txBody>
          <a:bodyPr/>
          <a:lstStyle/>
          <a:p>
            <a:pPr latinLnBrk="0" hangingPunct="0">
              <a:buClr>
                <a:schemeClr val="accent3"/>
              </a:buClr>
              <a:buFont typeface="Wingdings" pitchFamily="2" charset="2"/>
              <a:buChar char="v"/>
            </a:pPr>
            <a:r>
              <a:rPr lang="en-US" sz="2400" u="sng" dirty="0"/>
              <a:t>Key idea</a:t>
            </a:r>
            <a:r>
              <a:rPr lang="en-US" sz="2400" dirty="0"/>
              <a:t>: going bottom-up, comparing 2 consecutive elements and let smaller element bubble-up</a:t>
            </a:r>
          </a:p>
          <a:p>
            <a:pPr latinLnBrk="0" hangingPunct="0">
              <a:buClr>
                <a:schemeClr val="accent3"/>
              </a:buClr>
              <a:buFont typeface="Wingdings" pitchFamily="2" charset="2"/>
              <a:buChar char="v"/>
            </a:pPr>
            <a:r>
              <a:rPr lang="en-US" sz="2400" dirty="0"/>
              <a:t>After the 1</a:t>
            </a:r>
            <a:r>
              <a:rPr lang="en-US" sz="2400" baseline="30000" dirty="0"/>
              <a:t>st</a:t>
            </a:r>
            <a:r>
              <a:rPr lang="en-US" sz="2400" dirty="0"/>
              <a:t> run, the smallest element will bubble-up to the 1</a:t>
            </a:r>
            <a:r>
              <a:rPr lang="en-US" sz="2400" baseline="30000" dirty="0"/>
              <a:t>st</a:t>
            </a:r>
            <a:r>
              <a:rPr lang="en-US" sz="2400" dirty="0"/>
              <a:t> position and so on.</a:t>
            </a:r>
            <a:endParaRPr lang="en-US" sz="1600" dirty="0"/>
          </a:p>
        </p:txBody>
      </p:sp>
      <p:pic>
        <p:nvPicPr>
          <p:cNvPr id="3" name="Picture 2">
            <a:extLst>
              <a:ext uri="{FF2B5EF4-FFF2-40B4-BE49-F238E27FC236}">
                <a16:creationId xmlns:a16="http://schemas.microsoft.com/office/drawing/2014/main" id="{16616A00-BAB5-B54C-B53E-42F2256134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6" y="3085363"/>
            <a:ext cx="3097014" cy="1934659"/>
          </a:xfrm>
          <a:prstGeom prst="rect">
            <a:avLst/>
          </a:prstGeom>
        </p:spPr>
      </p:pic>
    </p:spTree>
    <p:extLst>
      <p:ext uri="{BB962C8B-B14F-4D97-AF65-F5344CB8AC3E}">
        <p14:creationId xmlns:p14="http://schemas.microsoft.com/office/powerpoint/2010/main" val="2125366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113D72-F462-B64A-A80A-C6C9B33796A3}"/>
              </a:ext>
            </a:extLst>
          </p:cNvPr>
          <p:cNvSpPr>
            <a:spLocks noGrp="1"/>
          </p:cNvSpPr>
          <p:nvPr>
            <p:ph type="body" sz="quarter" idx="10"/>
          </p:nvPr>
        </p:nvSpPr>
        <p:spPr/>
        <p:txBody>
          <a:bodyPr/>
          <a:lstStyle/>
          <a:p>
            <a:r>
              <a:rPr lang="en-US" altLang="en-US" dirty="0">
                <a:cs typeface="Times New Roman" panose="02020603050405020304" pitchFamily="18" charset="0"/>
              </a:rPr>
              <a:t>Bubble Sort</a:t>
            </a:r>
            <a:endParaRPr lang="en-US" dirty="0"/>
          </a:p>
        </p:txBody>
      </p:sp>
      <p:sp>
        <p:nvSpPr>
          <p:cNvPr id="6" name="Text Placeholder 5">
            <a:extLst>
              <a:ext uri="{FF2B5EF4-FFF2-40B4-BE49-F238E27FC236}">
                <a16:creationId xmlns:a16="http://schemas.microsoft.com/office/drawing/2014/main" id="{132050B4-F5B7-D643-8BE2-FEA4482CA07A}"/>
              </a:ext>
            </a:extLst>
          </p:cNvPr>
          <p:cNvSpPr>
            <a:spLocks noGrp="1"/>
          </p:cNvSpPr>
          <p:nvPr>
            <p:ph type="body" sz="quarter" idx="4294967295"/>
          </p:nvPr>
        </p:nvSpPr>
        <p:spPr>
          <a:xfrm>
            <a:off x="1763688" y="1059582"/>
            <a:ext cx="7380312" cy="3600400"/>
          </a:xfrm>
          <a:prstGeom prst="rect">
            <a:avLst/>
          </a:prstGeom>
        </p:spPr>
        <p:txBody>
          <a:bodyPr/>
          <a:lstStyle/>
          <a:p>
            <a:pPr latinLnBrk="0" hangingPunct="0">
              <a:buClr>
                <a:schemeClr val="accent3"/>
              </a:buClr>
              <a:buFont typeface="Wingdings" pitchFamily="2" charset="2"/>
              <a:buChar char="v"/>
            </a:pPr>
            <a:r>
              <a:rPr lang="en-US" sz="2400" dirty="0"/>
              <a:t>Bubble sort implementation</a:t>
            </a:r>
            <a:endParaRPr lang="en-US" sz="1600" dirty="0"/>
          </a:p>
        </p:txBody>
      </p:sp>
      <p:pic>
        <p:nvPicPr>
          <p:cNvPr id="5" name="Picture 4">
            <a:extLst>
              <a:ext uri="{FF2B5EF4-FFF2-40B4-BE49-F238E27FC236}">
                <a16:creationId xmlns:a16="http://schemas.microsoft.com/office/drawing/2014/main" id="{4F3F4732-B2AA-974F-83A7-93A5206480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1760" y="1563638"/>
            <a:ext cx="5698976" cy="3192482"/>
          </a:xfrm>
          <a:prstGeom prst="rect">
            <a:avLst/>
          </a:prstGeom>
          <a:ln>
            <a:solidFill>
              <a:srgbClr val="0070C0"/>
            </a:solidFill>
          </a:ln>
        </p:spPr>
      </p:pic>
    </p:spTree>
    <p:extLst>
      <p:ext uri="{BB962C8B-B14F-4D97-AF65-F5344CB8AC3E}">
        <p14:creationId xmlns:p14="http://schemas.microsoft.com/office/powerpoint/2010/main" val="3651045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113D72-F462-B64A-A80A-C6C9B33796A3}"/>
              </a:ext>
            </a:extLst>
          </p:cNvPr>
          <p:cNvSpPr>
            <a:spLocks noGrp="1"/>
          </p:cNvSpPr>
          <p:nvPr>
            <p:ph type="body" sz="quarter" idx="10"/>
          </p:nvPr>
        </p:nvSpPr>
        <p:spPr/>
        <p:txBody>
          <a:bodyPr/>
          <a:lstStyle/>
          <a:p>
            <a:r>
              <a:rPr lang="en-US" altLang="en-US" dirty="0">
                <a:cs typeface="Times New Roman" panose="02020603050405020304" pitchFamily="18" charset="0"/>
              </a:rPr>
              <a:t>Bubble Sort</a:t>
            </a:r>
            <a:endParaRPr lang="en-US" dirty="0"/>
          </a:p>
        </p:txBody>
      </p:sp>
      <p:sp>
        <p:nvSpPr>
          <p:cNvPr id="6" name="Text Placeholder 5">
            <a:extLst>
              <a:ext uri="{FF2B5EF4-FFF2-40B4-BE49-F238E27FC236}">
                <a16:creationId xmlns:a16="http://schemas.microsoft.com/office/drawing/2014/main" id="{132050B4-F5B7-D643-8BE2-FEA4482CA07A}"/>
              </a:ext>
            </a:extLst>
          </p:cNvPr>
          <p:cNvSpPr>
            <a:spLocks noGrp="1"/>
          </p:cNvSpPr>
          <p:nvPr>
            <p:ph type="body" sz="quarter" idx="4294967295"/>
          </p:nvPr>
        </p:nvSpPr>
        <p:spPr>
          <a:xfrm>
            <a:off x="1763688" y="1059582"/>
            <a:ext cx="7380312" cy="3600400"/>
          </a:xfrm>
          <a:prstGeom prst="rect">
            <a:avLst/>
          </a:prstGeom>
        </p:spPr>
        <p:txBody>
          <a:bodyPr/>
          <a:lstStyle/>
          <a:p>
            <a:pPr latinLnBrk="0" hangingPunct="0">
              <a:buClr>
                <a:schemeClr val="accent3"/>
              </a:buClr>
              <a:buFont typeface="Wingdings" pitchFamily="2" charset="2"/>
              <a:buChar char="v"/>
            </a:pPr>
            <a:r>
              <a:rPr lang="en-US" sz="2400" dirty="0"/>
              <a:t>Analysis</a:t>
            </a:r>
          </a:p>
          <a:p>
            <a:pPr lvl="1" latinLnBrk="0" hangingPunct="0">
              <a:buClr>
                <a:schemeClr val="accent3"/>
              </a:buClr>
              <a:buFont typeface="Wingdings" pitchFamily="2" charset="2"/>
              <a:buChar char="v"/>
            </a:pPr>
            <a:r>
              <a:rPr lang="en-US" sz="2000" dirty="0"/>
              <a:t>Worst case</a:t>
            </a:r>
          </a:p>
          <a:p>
            <a:pPr lvl="2" latinLnBrk="0" hangingPunct="0">
              <a:buClr>
                <a:schemeClr val="accent3"/>
              </a:buClr>
              <a:buFont typeface="Wingdings" pitchFamily="2" charset="2"/>
              <a:buChar char="v"/>
            </a:pPr>
            <a:r>
              <a:rPr lang="en-US" sz="1600" dirty="0"/>
              <a:t>n(n-1)/2 comparisons</a:t>
            </a:r>
          </a:p>
          <a:p>
            <a:pPr lvl="2" latinLnBrk="0" hangingPunct="0">
              <a:buClr>
                <a:schemeClr val="accent3"/>
              </a:buClr>
              <a:buFont typeface="Wingdings" pitchFamily="2" charset="2"/>
              <a:buChar char="v"/>
            </a:pPr>
            <a:r>
              <a:rPr lang="en-US" sz="1600" dirty="0"/>
              <a:t>n(n-1)/2 exchanges</a:t>
            </a:r>
          </a:p>
          <a:p>
            <a:pPr lvl="1" latinLnBrk="0" hangingPunct="0">
              <a:buClr>
                <a:schemeClr val="accent3"/>
              </a:buClr>
              <a:buFont typeface="Wingdings" pitchFamily="2" charset="2"/>
              <a:buChar char="v"/>
            </a:pPr>
            <a:r>
              <a:rPr lang="en-US" sz="2000" dirty="0"/>
              <a:t>Best case</a:t>
            </a:r>
          </a:p>
          <a:p>
            <a:pPr lvl="2" latinLnBrk="0" hangingPunct="0">
              <a:buClr>
                <a:schemeClr val="accent3"/>
              </a:buClr>
              <a:buFont typeface="Wingdings" pitchFamily="2" charset="2"/>
              <a:buChar char="v"/>
            </a:pPr>
            <a:r>
              <a:rPr lang="en-US" sz="1600" dirty="0"/>
              <a:t>n(n-1)/2 comparisons</a:t>
            </a:r>
          </a:p>
          <a:p>
            <a:pPr lvl="2" latinLnBrk="0" hangingPunct="0">
              <a:buClr>
                <a:schemeClr val="accent3"/>
              </a:buClr>
              <a:buFont typeface="Wingdings" pitchFamily="2" charset="2"/>
              <a:buChar char="v"/>
            </a:pPr>
            <a:r>
              <a:rPr lang="en-US" sz="1600" dirty="0"/>
              <a:t>0 exchanges</a:t>
            </a:r>
          </a:p>
          <a:p>
            <a:pPr lvl="2" latinLnBrk="0" hangingPunct="0">
              <a:buClr>
                <a:schemeClr val="accent3"/>
              </a:buClr>
              <a:buFont typeface="Wingdings" pitchFamily="2" charset="2"/>
              <a:buChar char="v"/>
            </a:pPr>
            <a:endParaRPr lang="en-US" sz="1600" dirty="0"/>
          </a:p>
          <a:p>
            <a:pPr lvl="1" latinLnBrk="0" hangingPunct="0">
              <a:buClr>
                <a:schemeClr val="accent3"/>
              </a:buClr>
              <a:buFont typeface="Wingdings" pitchFamily="2" charset="2"/>
              <a:buChar char="v"/>
            </a:pPr>
            <a:r>
              <a:rPr lang="en-US" sz="2000" dirty="0"/>
              <a:t>=&gt; In general, O(n</a:t>
            </a:r>
            <a:r>
              <a:rPr lang="en-US" sz="2000" baseline="30000" dirty="0"/>
              <a:t>2</a:t>
            </a:r>
            <a:r>
              <a:rPr lang="en-US" sz="2000" dirty="0"/>
              <a:t>)</a:t>
            </a:r>
          </a:p>
          <a:p>
            <a:pPr lvl="1" latinLnBrk="0" hangingPunct="0">
              <a:buClr>
                <a:schemeClr val="accent3"/>
              </a:buClr>
              <a:buFont typeface="Wingdings" pitchFamily="2" charset="2"/>
              <a:buChar char="v"/>
            </a:pPr>
            <a:endParaRPr lang="en-US" sz="1200" dirty="0"/>
          </a:p>
        </p:txBody>
      </p:sp>
      <p:pic>
        <p:nvPicPr>
          <p:cNvPr id="5" name="Picture 4">
            <a:extLst>
              <a:ext uri="{FF2B5EF4-FFF2-40B4-BE49-F238E27FC236}">
                <a16:creationId xmlns:a16="http://schemas.microsoft.com/office/drawing/2014/main" id="{4F3F4732-B2AA-974F-83A7-93A5206480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4128" y="1347614"/>
            <a:ext cx="3096344" cy="1734526"/>
          </a:xfrm>
          <a:prstGeom prst="rect">
            <a:avLst/>
          </a:prstGeom>
          <a:ln>
            <a:solidFill>
              <a:srgbClr val="0070C0"/>
            </a:solidFill>
          </a:ln>
        </p:spPr>
      </p:pic>
      <p:cxnSp>
        <p:nvCxnSpPr>
          <p:cNvPr id="3" name="Straight Arrow Connector 2">
            <a:extLst>
              <a:ext uri="{FF2B5EF4-FFF2-40B4-BE49-F238E27FC236}">
                <a16:creationId xmlns:a16="http://schemas.microsoft.com/office/drawing/2014/main" id="{E41176A5-D7F2-DA44-B2AD-D5893D3572BA}"/>
              </a:ext>
            </a:extLst>
          </p:cNvPr>
          <p:cNvCxnSpPr/>
          <p:nvPr/>
        </p:nvCxnSpPr>
        <p:spPr>
          <a:xfrm>
            <a:off x="5004048" y="1995686"/>
            <a:ext cx="1800200" cy="360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1AD854E-1378-2541-9D1C-14C53B885EF0}"/>
              </a:ext>
            </a:extLst>
          </p:cNvPr>
          <p:cNvCxnSpPr/>
          <p:nvPr/>
        </p:nvCxnSpPr>
        <p:spPr>
          <a:xfrm>
            <a:off x="4860032" y="2355726"/>
            <a:ext cx="2232248" cy="216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055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113D72-F462-B64A-A80A-C6C9B33796A3}"/>
              </a:ext>
            </a:extLst>
          </p:cNvPr>
          <p:cNvSpPr>
            <a:spLocks noGrp="1"/>
          </p:cNvSpPr>
          <p:nvPr>
            <p:ph type="body" sz="quarter" idx="10"/>
          </p:nvPr>
        </p:nvSpPr>
        <p:spPr/>
        <p:txBody>
          <a:bodyPr/>
          <a:lstStyle/>
          <a:p>
            <a:r>
              <a:rPr lang="en-US" altLang="en-US" dirty="0">
                <a:cs typeface="Times New Roman" panose="02020603050405020304" pitchFamily="18" charset="0"/>
              </a:rPr>
              <a:t>Optimized Bubble Sort</a:t>
            </a:r>
            <a:endParaRPr lang="en-US" dirty="0"/>
          </a:p>
        </p:txBody>
      </p:sp>
      <p:sp>
        <p:nvSpPr>
          <p:cNvPr id="6" name="Text Placeholder 5">
            <a:extLst>
              <a:ext uri="{FF2B5EF4-FFF2-40B4-BE49-F238E27FC236}">
                <a16:creationId xmlns:a16="http://schemas.microsoft.com/office/drawing/2014/main" id="{132050B4-F5B7-D643-8BE2-FEA4482CA07A}"/>
              </a:ext>
            </a:extLst>
          </p:cNvPr>
          <p:cNvSpPr>
            <a:spLocks noGrp="1"/>
          </p:cNvSpPr>
          <p:nvPr>
            <p:ph type="body" sz="quarter" idx="4294967295"/>
          </p:nvPr>
        </p:nvSpPr>
        <p:spPr>
          <a:xfrm>
            <a:off x="1763688" y="1059582"/>
            <a:ext cx="7380312" cy="3600400"/>
          </a:xfrm>
          <a:prstGeom prst="rect">
            <a:avLst/>
          </a:prstGeom>
        </p:spPr>
        <p:txBody>
          <a:bodyPr/>
          <a:lstStyle/>
          <a:p>
            <a:pPr latinLnBrk="0" hangingPunct="0">
              <a:buClr>
                <a:schemeClr val="accent3"/>
              </a:buClr>
              <a:buFont typeface="Wingdings" pitchFamily="2" charset="2"/>
              <a:buChar char="v"/>
            </a:pPr>
            <a:r>
              <a:rPr lang="en-US" sz="2400" dirty="0"/>
              <a:t>Analysis</a:t>
            </a:r>
          </a:p>
          <a:p>
            <a:pPr lvl="1" latinLnBrk="0" hangingPunct="0">
              <a:buClr>
                <a:schemeClr val="accent3"/>
              </a:buClr>
              <a:buFont typeface="Wingdings" pitchFamily="2" charset="2"/>
              <a:buChar char="v"/>
            </a:pPr>
            <a:r>
              <a:rPr lang="en-US" sz="2000" dirty="0"/>
              <a:t>Worst case</a:t>
            </a:r>
          </a:p>
          <a:p>
            <a:pPr lvl="2" latinLnBrk="0" hangingPunct="0">
              <a:buClr>
                <a:schemeClr val="accent3"/>
              </a:buClr>
              <a:buFont typeface="Wingdings" pitchFamily="2" charset="2"/>
              <a:buChar char="v"/>
            </a:pPr>
            <a:r>
              <a:rPr lang="en-US" sz="1600" dirty="0"/>
              <a:t>n(n-1)/2 comparisons</a:t>
            </a:r>
          </a:p>
          <a:p>
            <a:pPr lvl="2" latinLnBrk="0" hangingPunct="0">
              <a:buClr>
                <a:schemeClr val="accent3"/>
              </a:buClr>
              <a:buFont typeface="Wingdings" pitchFamily="2" charset="2"/>
              <a:buChar char="v"/>
            </a:pPr>
            <a:r>
              <a:rPr lang="en-US" sz="1600" dirty="0"/>
              <a:t>n(n-1)/2 exchanges</a:t>
            </a:r>
          </a:p>
          <a:p>
            <a:pPr lvl="1" latinLnBrk="0" hangingPunct="0">
              <a:buClr>
                <a:schemeClr val="accent3"/>
              </a:buClr>
              <a:buFont typeface="Wingdings" pitchFamily="2" charset="2"/>
              <a:buChar char="v"/>
            </a:pPr>
            <a:r>
              <a:rPr lang="en-US" sz="2000" dirty="0"/>
              <a:t>Best case</a:t>
            </a:r>
          </a:p>
          <a:p>
            <a:pPr lvl="2" latinLnBrk="0" hangingPunct="0">
              <a:buClr>
                <a:schemeClr val="accent3"/>
              </a:buClr>
              <a:buFont typeface="Wingdings" pitchFamily="2" charset="2"/>
              <a:buChar char="v"/>
            </a:pPr>
            <a:r>
              <a:rPr lang="en-US" sz="1600" dirty="0"/>
              <a:t>n – 1 comparisons</a:t>
            </a:r>
          </a:p>
          <a:p>
            <a:pPr lvl="2" latinLnBrk="0" hangingPunct="0">
              <a:buClr>
                <a:schemeClr val="accent3"/>
              </a:buClr>
              <a:buFont typeface="Wingdings" pitchFamily="2" charset="2"/>
              <a:buChar char="v"/>
            </a:pPr>
            <a:r>
              <a:rPr lang="en-US" sz="1600" dirty="0"/>
              <a:t>0 exchanges</a:t>
            </a:r>
          </a:p>
          <a:p>
            <a:pPr lvl="2" latinLnBrk="0" hangingPunct="0">
              <a:buClr>
                <a:schemeClr val="accent3"/>
              </a:buClr>
              <a:buFont typeface="Wingdings" pitchFamily="2" charset="2"/>
              <a:buChar char="v"/>
            </a:pPr>
            <a:endParaRPr lang="en-US" sz="1600" dirty="0"/>
          </a:p>
          <a:p>
            <a:pPr lvl="1" latinLnBrk="0" hangingPunct="0">
              <a:buClr>
                <a:schemeClr val="accent3"/>
              </a:buClr>
              <a:buFont typeface="Wingdings" pitchFamily="2" charset="2"/>
              <a:buChar char="v"/>
            </a:pPr>
            <a:r>
              <a:rPr lang="en-US" sz="2000" dirty="0"/>
              <a:t>=&gt; In best case, O(n)</a:t>
            </a:r>
          </a:p>
          <a:p>
            <a:pPr lvl="1" latinLnBrk="0" hangingPunct="0">
              <a:buClr>
                <a:schemeClr val="accent3"/>
              </a:buClr>
              <a:buFont typeface="Wingdings" pitchFamily="2" charset="2"/>
              <a:buChar char="v"/>
            </a:pPr>
            <a:endParaRPr lang="en-US" sz="1200" dirty="0"/>
          </a:p>
        </p:txBody>
      </p:sp>
      <p:pic>
        <p:nvPicPr>
          <p:cNvPr id="7" name="Picture 6">
            <a:extLst>
              <a:ext uri="{FF2B5EF4-FFF2-40B4-BE49-F238E27FC236}">
                <a16:creationId xmlns:a16="http://schemas.microsoft.com/office/drawing/2014/main" id="{AB2A62A9-1C5E-7B4F-BD8A-56197C01EE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5170" y="925834"/>
            <a:ext cx="3880819" cy="3374107"/>
          </a:xfrm>
          <a:prstGeom prst="rect">
            <a:avLst/>
          </a:prstGeom>
          <a:ln>
            <a:solidFill>
              <a:srgbClr val="0070C0"/>
            </a:solidFill>
          </a:ln>
        </p:spPr>
      </p:pic>
      <p:cxnSp>
        <p:nvCxnSpPr>
          <p:cNvPr id="3" name="Straight Arrow Connector 2">
            <a:extLst>
              <a:ext uri="{FF2B5EF4-FFF2-40B4-BE49-F238E27FC236}">
                <a16:creationId xmlns:a16="http://schemas.microsoft.com/office/drawing/2014/main" id="{E41176A5-D7F2-DA44-B2AD-D5893D3572BA}"/>
              </a:ext>
            </a:extLst>
          </p:cNvPr>
          <p:cNvCxnSpPr>
            <a:cxnSpLocks/>
          </p:cNvCxnSpPr>
          <p:nvPr/>
        </p:nvCxnSpPr>
        <p:spPr>
          <a:xfrm>
            <a:off x="5004048" y="1995686"/>
            <a:ext cx="1800200" cy="576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1AD854E-1378-2541-9D1C-14C53B885EF0}"/>
              </a:ext>
            </a:extLst>
          </p:cNvPr>
          <p:cNvCxnSpPr>
            <a:cxnSpLocks/>
          </p:cNvCxnSpPr>
          <p:nvPr/>
        </p:nvCxnSpPr>
        <p:spPr>
          <a:xfrm>
            <a:off x="4860032" y="2355726"/>
            <a:ext cx="1944216"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1869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113D72-F462-B64A-A80A-C6C9B33796A3}"/>
              </a:ext>
            </a:extLst>
          </p:cNvPr>
          <p:cNvSpPr>
            <a:spLocks noGrp="1"/>
          </p:cNvSpPr>
          <p:nvPr>
            <p:ph type="body" sz="quarter" idx="10"/>
          </p:nvPr>
        </p:nvSpPr>
        <p:spPr/>
        <p:txBody>
          <a:bodyPr/>
          <a:lstStyle/>
          <a:p>
            <a:r>
              <a:rPr lang="en-US" altLang="en-US" dirty="0"/>
              <a:t>Insertion sort</a:t>
            </a:r>
            <a:endParaRPr lang="en-US" dirty="0"/>
          </a:p>
        </p:txBody>
      </p:sp>
      <p:sp>
        <p:nvSpPr>
          <p:cNvPr id="6" name="Text Placeholder 5">
            <a:extLst>
              <a:ext uri="{FF2B5EF4-FFF2-40B4-BE49-F238E27FC236}">
                <a16:creationId xmlns:a16="http://schemas.microsoft.com/office/drawing/2014/main" id="{132050B4-F5B7-D643-8BE2-FEA4482CA07A}"/>
              </a:ext>
            </a:extLst>
          </p:cNvPr>
          <p:cNvSpPr>
            <a:spLocks noGrp="1"/>
          </p:cNvSpPr>
          <p:nvPr>
            <p:ph type="body" sz="quarter" idx="4294967295"/>
          </p:nvPr>
        </p:nvSpPr>
        <p:spPr>
          <a:xfrm>
            <a:off x="1763688" y="1059582"/>
            <a:ext cx="3888432" cy="3456384"/>
          </a:xfrm>
          <a:prstGeom prst="rect">
            <a:avLst/>
          </a:prstGeom>
        </p:spPr>
        <p:txBody>
          <a:bodyPr/>
          <a:lstStyle/>
          <a:p>
            <a:pPr algn="just" latinLnBrk="0" hangingPunct="0">
              <a:buClr>
                <a:schemeClr val="accent3"/>
              </a:buClr>
              <a:buFont typeface="Wingdings" pitchFamily="2" charset="2"/>
              <a:buChar char="v"/>
            </a:pPr>
            <a:r>
              <a:rPr lang="en-US" altLang="en-US" sz="2400" u="sng" dirty="0"/>
              <a:t>Key idea</a:t>
            </a:r>
            <a:r>
              <a:rPr lang="en-US" altLang="en-US" sz="2400" dirty="0"/>
              <a:t>: assume the collection is sorted from element 0 to </a:t>
            </a:r>
            <a:r>
              <a:rPr lang="en-US" altLang="en-US" sz="2400" dirty="0" err="1"/>
              <a:t>i</a:t>
            </a:r>
            <a:r>
              <a:rPr lang="en-US" altLang="en-US" sz="2400" baseline="30000" dirty="0" err="1"/>
              <a:t>th</a:t>
            </a:r>
            <a:r>
              <a:rPr lang="en-US" altLang="en-US" sz="2400" dirty="0"/>
              <a:t>. Insert the (i+1)</a:t>
            </a:r>
            <a:r>
              <a:rPr lang="en-US" altLang="en-US" sz="2400" baseline="30000" dirty="0" err="1"/>
              <a:t>th</a:t>
            </a:r>
            <a:r>
              <a:rPr lang="en-US" altLang="en-US" sz="2400" dirty="0"/>
              <a:t> element  to the right place in the sorted part.</a:t>
            </a:r>
            <a:endParaRPr lang="en-US" altLang="en-US" sz="1800" dirty="0"/>
          </a:p>
          <a:p>
            <a:pPr algn="just" latinLnBrk="0" hangingPunct="0">
              <a:buClr>
                <a:schemeClr val="accent3"/>
              </a:buClr>
              <a:buFont typeface="Wingdings" pitchFamily="2" charset="2"/>
              <a:buChar char="v"/>
            </a:pPr>
            <a:endParaRPr lang="en-US" altLang="en-US" sz="2400" dirty="0"/>
          </a:p>
        </p:txBody>
      </p:sp>
      <p:pic>
        <p:nvPicPr>
          <p:cNvPr id="3" name="Picture 2">
            <a:extLst>
              <a:ext uri="{FF2B5EF4-FFF2-40B4-BE49-F238E27FC236}">
                <a16:creationId xmlns:a16="http://schemas.microsoft.com/office/drawing/2014/main" id="{1E83886F-C084-D742-893D-B46A243E8894}"/>
              </a:ext>
            </a:extLst>
          </p:cNvPr>
          <p:cNvPicPr>
            <a:picLocks noChangeAspect="1"/>
          </p:cNvPicPr>
          <p:nvPr/>
        </p:nvPicPr>
        <p:blipFill rotWithShape="1">
          <a:blip r:embed="rId2">
            <a:extLst>
              <a:ext uri="{28A0092B-C50C-407E-A947-70E740481C1C}">
                <a14:useLocalDpi xmlns:a14="http://schemas.microsoft.com/office/drawing/2010/main" val="0"/>
              </a:ext>
            </a:extLst>
          </a:blip>
          <a:srcRect t="6621"/>
          <a:stretch/>
        </p:blipFill>
        <p:spPr>
          <a:xfrm>
            <a:off x="6012160" y="1074975"/>
            <a:ext cx="2808312" cy="2650390"/>
          </a:xfrm>
          <a:prstGeom prst="rect">
            <a:avLst/>
          </a:prstGeom>
        </p:spPr>
      </p:pic>
      <p:sp>
        <p:nvSpPr>
          <p:cNvPr id="5" name="Rectangle 4">
            <a:extLst>
              <a:ext uri="{FF2B5EF4-FFF2-40B4-BE49-F238E27FC236}">
                <a16:creationId xmlns:a16="http://schemas.microsoft.com/office/drawing/2014/main" id="{1B516ADA-A8B7-7B42-9C0C-0EE9BBD4E27A}"/>
              </a:ext>
            </a:extLst>
          </p:cNvPr>
          <p:cNvSpPr/>
          <p:nvPr/>
        </p:nvSpPr>
        <p:spPr>
          <a:xfrm>
            <a:off x="6012160" y="2859781"/>
            <a:ext cx="2160240" cy="32874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463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113D72-F462-B64A-A80A-C6C9B33796A3}"/>
              </a:ext>
            </a:extLst>
          </p:cNvPr>
          <p:cNvSpPr>
            <a:spLocks noGrp="1"/>
          </p:cNvSpPr>
          <p:nvPr>
            <p:ph type="body" sz="quarter" idx="10"/>
          </p:nvPr>
        </p:nvSpPr>
        <p:spPr/>
        <p:txBody>
          <a:bodyPr/>
          <a:lstStyle/>
          <a:p>
            <a:r>
              <a:rPr lang="en-US" altLang="en-US" dirty="0"/>
              <a:t>Insertion sort</a:t>
            </a:r>
            <a:endParaRPr lang="en-US" dirty="0"/>
          </a:p>
        </p:txBody>
      </p:sp>
      <p:sp>
        <p:nvSpPr>
          <p:cNvPr id="6" name="Text Placeholder 5">
            <a:extLst>
              <a:ext uri="{FF2B5EF4-FFF2-40B4-BE49-F238E27FC236}">
                <a16:creationId xmlns:a16="http://schemas.microsoft.com/office/drawing/2014/main" id="{132050B4-F5B7-D643-8BE2-FEA4482CA07A}"/>
              </a:ext>
            </a:extLst>
          </p:cNvPr>
          <p:cNvSpPr>
            <a:spLocks noGrp="1"/>
          </p:cNvSpPr>
          <p:nvPr>
            <p:ph type="body" sz="quarter" idx="4294967295"/>
          </p:nvPr>
        </p:nvSpPr>
        <p:spPr>
          <a:xfrm>
            <a:off x="1763688" y="1059582"/>
            <a:ext cx="7272808" cy="3456384"/>
          </a:xfrm>
          <a:prstGeom prst="rect">
            <a:avLst/>
          </a:prstGeom>
        </p:spPr>
        <p:txBody>
          <a:bodyPr/>
          <a:lstStyle/>
          <a:p>
            <a:pPr algn="just" latinLnBrk="0" hangingPunct="0">
              <a:buClr>
                <a:schemeClr val="accent3"/>
              </a:buClr>
              <a:buFont typeface="Wingdings" pitchFamily="2" charset="2"/>
              <a:buChar char="v"/>
            </a:pPr>
            <a:r>
              <a:rPr lang="en-US" altLang="en-US" sz="2400" dirty="0"/>
              <a:t>Insertion sort implementation.</a:t>
            </a:r>
            <a:endParaRPr lang="en-US" altLang="en-US" sz="1800" dirty="0"/>
          </a:p>
          <a:p>
            <a:pPr algn="just" latinLnBrk="0" hangingPunct="0">
              <a:buClr>
                <a:schemeClr val="accent3"/>
              </a:buClr>
              <a:buFont typeface="Wingdings" pitchFamily="2" charset="2"/>
              <a:buChar char="v"/>
            </a:pPr>
            <a:endParaRPr lang="en-US" altLang="en-US" sz="2400" dirty="0"/>
          </a:p>
        </p:txBody>
      </p:sp>
      <p:pic>
        <p:nvPicPr>
          <p:cNvPr id="7" name="Picture 6">
            <a:extLst>
              <a:ext uri="{FF2B5EF4-FFF2-40B4-BE49-F238E27FC236}">
                <a16:creationId xmlns:a16="http://schemas.microsoft.com/office/drawing/2014/main" id="{A214E434-2214-DC4C-9E19-1C2BC16D1C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130" y="1635646"/>
            <a:ext cx="5900018" cy="3125046"/>
          </a:xfrm>
          <a:prstGeom prst="rect">
            <a:avLst/>
          </a:prstGeom>
          <a:ln>
            <a:solidFill>
              <a:srgbClr val="0070C0"/>
            </a:solidFill>
          </a:ln>
        </p:spPr>
      </p:pic>
    </p:spTree>
    <p:extLst>
      <p:ext uri="{BB962C8B-B14F-4D97-AF65-F5344CB8AC3E}">
        <p14:creationId xmlns:p14="http://schemas.microsoft.com/office/powerpoint/2010/main" val="1679132622"/>
      </p:ext>
    </p:extLst>
  </p:cSld>
  <p:clrMapOvr>
    <a:masterClrMapping/>
  </p:clrMapOvr>
</p:sld>
</file>

<file path=ppt/theme/theme1.xml><?xml version="1.0" encoding="utf-8"?>
<a:theme xmlns:a="http://schemas.openxmlformats.org/drawingml/2006/main" name="Cover and End Slide Master">
  <a:themeElements>
    <a:clrScheme name="ALLPPT-COLOR-A05">
      <a:dk1>
        <a:sysClr val="windowText" lastClr="000000"/>
      </a:dk1>
      <a:lt1>
        <a:sysClr val="window" lastClr="FFFFFF"/>
      </a:lt1>
      <a:dk2>
        <a:srgbClr val="1F497D"/>
      </a:dk2>
      <a:lt2>
        <a:srgbClr val="EEECE1"/>
      </a:lt2>
      <a:accent1>
        <a:srgbClr val="33E97C"/>
      </a:accent1>
      <a:accent2>
        <a:srgbClr val="2FC5FA"/>
      </a:accent2>
      <a:accent3>
        <a:srgbClr val="F2AC30"/>
      </a:accent3>
      <a:accent4>
        <a:srgbClr val="FE3FE4"/>
      </a:accent4>
      <a:accent5>
        <a:srgbClr val="FE4D3B"/>
      </a:accent5>
      <a:accent6>
        <a:srgbClr val="CBCBCB"/>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20">
      <a:dk1>
        <a:sysClr val="windowText" lastClr="000000"/>
      </a:dk1>
      <a:lt1>
        <a:sysClr val="window" lastClr="FFFFFF"/>
      </a:lt1>
      <a:dk2>
        <a:srgbClr val="1F497D"/>
      </a:dk2>
      <a:lt2>
        <a:srgbClr val="EEECE1"/>
      </a:lt2>
      <a:accent1>
        <a:srgbClr val="38D4CD"/>
      </a:accent1>
      <a:accent2>
        <a:srgbClr val="16B7B8"/>
      </a:accent2>
      <a:accent3>
        <a:srgbClr val="179A9D"/>
      </a:accent3>
      <a:accent4>
        <a:srgbClr val="38D4CD"/>
      </a:accent4>
      <a:accent5>
        <a:srgbClr val="16B7B8"/>
      </a:accent5>
      <a:accent6>
        <a:srgbClr val="179A9D"/>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6B7B8"/>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20">
      <a:dk1>
        <a:sysClr val="windowText" lastClr="000000"/>
      </a:dk1>
      <a:lt1>
        <a:sysClr val="window" lastClr="FFFFFF"/>
      </a:lt1>
      <a:dk2>
        <a:srgbClr val="1F497D"/>
      </a:dk2>
      <a:lt2>
        <a:srgbClr val="EEECE1"/>
      </a:lt2>
      <a:accent1>
        <a:srgbClr val="38D4CD"/>
      </a:accent1>
      <a:accent2>
        <a:srgbClr val="16B7B8"/>
      </a:accent2>
      <a:accent3>
        <a:srgbClr val="179A9D"/>
      </a:accent3>
      <a:accent4>
        <a:srgbClr val="38D4CD"/>
      </a:accent4>
      <a:accent5>
        <a:srgbClr val="16B7B8"/>
      </a:accent5>
      <a:accent6>
        <a:srgbClr val="179A9D"/>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15720</TotalTime>
  <Words>846</Words>
  <Application>Microsoft Macintosh PowerPoint</Application>
  <PresentationFormat>On-screen Show (16:9)</PresentationFormat>
  <Paragraphs>175</Paragraphs>
  <Slides>30</Slides>
  <Notes>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30</vt:i4>
      </vt:variant>
    </vt:vector>
  </HeadingPairs>
  <TitlesOfParts>
    <vt:vector size="39" baseType="lpstr">
      <vt:lpstr>Arial Unicode MS</vt:lpstr>
      <vt:lpstr>맑은 고딕</vt:lpstr>
      <vt:lpstr>Arial</vt:lpstr>
      <vt:lpstr>Cambria Math</vt:lpstr>
      <vt:lpstr>Times New Roman</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Microsoft Office User</cp:lastModifiedBy>
  <cp:revision>376</cp:revision>
  <dcterms:created xsi:type="dcterms:W3CDTF">2016-12-05T23:26:54Z</dcterms:created>
  <dcterms:modified xsi:type="dcterms:W3CDTF">2020-07-17T07:38:06Z</dcterms:modified>
</cp:coreProperties>
</file>